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Bernoru" charset="1" panose="00000A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4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gif" Type="http://schemas.openxmlformats.org/officeDocument/2006/relationships/image"/><Relationship Id="rId11" Target="../media/image15.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 Id="rId9" Target="../media/image23.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 Id="rId7" Target="../media/image27.png" Type="http://schemas.openxmlformats.org/officeDocument/2006/relationships/image"/><Relationship Id="rId8" Target="../media/image28.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0">
            <a:off x="8156681" y="-2308486"/>
            <a:ext cx="11273386" cy="11387258"/>
          </a:xfrm>
          <a:custGeom>
            <a:avLst/>
            <a:gdLst/>
            <a:ahLst/>
            <a:cxnLst/>
            <a:rect r="r" b="b" t="t" l="l"/>
            <a:pathLst>
              <a:path h="11387258" w="11273386">
                <a:moveTo>
                  <a:pt x="0" y="0"/>
                </a:moveTo>
                <a:lnTo>
                  <a:pt x="11273386" y="0"/>
                </a:lnTo>
                <a:lnTo>
                  <a:pt x="11273386" y="11387258"/>
                </a:lnTo>
                <a:lnTo>
                  <a:pt x="0" y="11387258"/>
                </a:lnTo>
                <a:lnTo>
                  <a:pt x="0" y="0"/>
                </a:lnTo>
                <a:close/>
              </a:path>
            </a:pathLst>
          </a:custGeom>
          <a:blipFill>
            <a:blip r:embed="rId2"/>
            <a:stretch>
              <a:fillRect l="0" t="0" r="0" b="0"/>
            </a:stretch>
          </a:blipFill>
        </p:spPr>
      </p:sp>
      <p:sp>
        <p:nvSpPr>
          <p:cNvPr name="Freeform 3" id="3"/>
          <p:cNvSpPr/>
          <p:nvPr/>
        </p:nvSpPr>
        <p:spPr>
          <a:xfrm flipH="false" flipV="false" rot="0">
            <a:off x="14429654" y="0"/>
            <a:ext cx="3858346" cy="2170320"/>
          </a:xfrm>
          <a:custGeom>
            <a:avLst/>
            <a:gdLst/>
            <a:ahLst/>
            <a:cxnLst/>
            <a:rect r="r" b="b" t="t" l="l"/>
            <a:pathLst>
              <a:path h="2170320" w="3858346">
                <a:moveTo>
                  <a:pt x="0" y="0"/>
                </a:moveTo>
                <a:lnTo>
                  <a:pt x="3858346" y="0"/>
                </a:lnTo>
                <a:lnTo>
                  <a:pt x="3858346" y="2170320"/>
                </a:lnTo>
                <a:lnTo>
                  <a:pt x="0" y="2170320"/>
                </a:lnTo>
                <a:lnTo>
                  <a:pt x="0" y="0"/>
                </a:lnTo>
                <a:close/>
              </a:path>
            </a:pathLst>
          </a:custGeom>
          <a:blipFill>
            <a:blip r:embed="rId3"/>
            <a:stretch>
              <a:fillRect l="0" t="0" r="0" b="0"/>
            </a:stretch>
          </a:blipFill>
        </p:spPr>
      </p:sp>
      <p:sp>
        <p:nvSpPr>
          <p:cNvPr name="TextBox 4" id="4"/>
          <p:cNvSpPr txBox="true"/>
          <p:nvPr/>
        </p:nvSpPr>
        <p:spPr>
          <a:xfrm rot="0">
            <a:off x="815593" y="6578682"/>
            <a:ext cx="12699640" cy="1077598"/>
          </a:xfrm>
          <a:prstGeom prst="rect">
            <a:avLst/>
          </a:prstGeom>
        </p:spPr>
        <p:txBody>
          <a:bodyPr anchor="t" rtlCol="false" tIns="0" lIns="0" bIns="0" rIns="0">
            <a:spAutoFit/>
          </a:bodyPr>
          <a:lstStyle/>
          <a:p>
            <a:pPr>
              <a:lnSpc>
                <a:spcPts val="8959"/>
              </a:lnSpc>
            </a:pPr>
            <a:r>
              <a:rPr lang="en-US" sz="5599">
                <a:solidFill>
                  <a:srgbClr val="323232"/>
                </a:solidFill>
                <a:latin typeface="Roboto"/>
              </a:rPr>
              <a:t>Pokemon classifier </a:t>
            </a:r>
          </a:p>
        </p:txBody>
      </p:sp>
      <p:sp>
        <p:nvSpPr>
          <p:cNvPr name="TextBox 5" id="5"/>
          <p:cNvSpPr txBox="true"/>
          <p:nvPr/>
        </p:nvSpPr>
        <p:spPr>
          <a:xfrm rot="0">
            <a:off x="815593" y="2824735"/>
            <a:ext cx="15481943" cy="3575253"/>
          </a:xfrm>
          <a:prstGeom prst="rect">
            <a:avLst/>
          </a:prstGeom>
        </p:spPr>
        <p:txBody>
          <a:bodyPr anchor="t" rtlCol="false" tIns="0" lIns="0" bIns="0" rIns="0">
            <a:spAutoFit/>
          </a:bodyPr>
          <a:lstStyle/>
          <a:p>
            <a:pPr>
              <a:lnSpc>
                <a:spcPts val="13829"/>
              </a:lnSpc>
            </a:pPr>
            <a:r>
              <a:rPr lang="en-US" sz="13047">
                <a:solidFill>
                  <a:srgbClr val="272727"/>
                </a:solidFill>
                <a:latin typeface="Bernoru"/>
              </a:rPr>
              <a:t>DEEP LEARNING</a:t>
            </a:r>
          </a:p>
          <a:p>
            <a:pPr>
              <a:lnSpc>
                <a:spcPts val="13829"/>
              </a:lnSpc>
            </a:pPr>
            <a:r>
              <a:rPr lang="en-US" sz="13047">
                <a:solidFill>
                  <a:srgbClr val="272727"/>
                </a:solidFill>
                <a:latin typeface="Bernoru"/>
              </a:rPr>
              <a:t>FINAL PROJECT</a:t>
            </a:r>
          </a:p>
        </p:txBody>
      </p:sp>
      <p:grpSp>
        <p:nvGrpSpPr>
          <p:cNvPr name="Group 6" id="6"/>
          <p:cNvGrpSpPr/>
          <p:nvPr/>
        </p:nvGrpSpPr>
        <p:grpSpPr>
          <a:xfrm rot="0">
            <a:off x="1028700" y="8486673"/>
            <a:ext cx="6907329" cy="1175488"/>
            <a:chOff x="0" y="0"/>
            <a:chExt cx="9209772" cy="1567317"/>
          </a:xfrm>
        </p:grpSpPr>
        <p:sp>
          <p:nvSpPr>
            <p:cNvPr name="TextBox 7" id="7"/>
            <p:cNvSpPr txBox="true"/>
            <p:nvPr/>
          </p:nvSpPr>
          <p:spPr>
            <a:xfrm rot="0">
              <a:off x="0" y="-38100"/>
              <a:ext cx="9209772" cy="740834"/>
            </a:xfrm>
            <a:prstGeom prst="rect">
              <a:avLst/>
            </a:prstGeom>
          </p:spPr>
          <p:txBody>
            <a:bodyPr anchor="t" rtlCol="false" tIns="0" lIns="0" bIns="0" rIns="0">
              <a:spAutoFit/>
            </a:bodyPr>
            <a:lstStyle/>
            <a:p>
              <a:pPr marL="0" indent="0" lvl="0">
                <a:lnSpc>
                  <a:spcPts val="4549"/>
                </a:lnSpc>
                <a:spcBef>
                  <a:spcPct val="0"/>
                </a:spcBef>
              </a:pPr>
              <a:r>
                <a:rPr lang="en-US" sz="3499">
                  <a:solidFill>
                    <a:srgbClr val="323232"/>
                  </a:solidFill>
                  <a:latin typeface="Roboto Bold"/>
                </a:rPr>
                <a:t>Hosted By:</a:t>
              </a:r>
            </a:p>
          </p:txBody>
        </p:sp>
        <p:sp>
          <p:nvSpPr>
            <p:cNvPr name="TextBox 8" id="8"/>
            <p:cNvSpPr txBox="true"/>
            <p:nvPr/>
          </p:nvSpPr>
          <p:spPr>
            <a:xfrm rot="0">
              <a:off x="0" y="802776"/>
              <a:ext cx="9209772" cy="764541"/>
            </a:xfrm>
            <a:prstGeom prst="rect">
              <a:avLst/>
            </a:prstGeom>
          </p:spPr>
          <p:txBody>
            <a:bodyPr anchor="t" rtlCol="false" tIns="0" lIns="0" bIns="0" rIns="0">
              <a:spAutoFit/>
            </a:bodyPr>
            <a:lstStyle/>
            <a:p>
              <a:pPr marL="0" indent="0" lvl="0">
                <a:lnSpc>
                  <a:spcPts val="4679"/>
                </a:lnSpc>
                <a:spcBef>
                  <a:spcPct val="0"/>
                </a:spcBef>
              </a:pPr>
              <a:r>
                <a:rPr lang="en-US" sz="3599">
                  <a:solidFill>
                    <a:srgbClr val="494F56"/>
                  </a:solidFill>
                  <a:latin typeface="Roboto"/>
                </a:rPr>
                <a:t>Hadas Abraham and Dor Malka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6" id="6"/>
          <p:cNvSpPr/>
          <p:nvPr/>
        </p:nvSpPr>
        <p:spPr>
          <a:xfrm flipH="false" flipV="false" rot="0">
            <a:off x="3787481" y="7718897"/>
            <a:ext cx="4197347" cy="1922449"/>
          </a:xfrm>
          <a:custGeom>
            <a:avLst/>
            <a:gdLst/>
            <a:ahLst/>
            <a:cxnLst/>
            <a:rect r="r" b="b" t="t" l="l"/>
            <a:pathLst>
              <a:path h="1922449" w="4197347">
                <a:moveTo>
                  <a:pt x="0" y="0"/>
                </a:moveTo>
                <a:lnTo>
                  <a:pt x="4197347" y="0"/>
                </a:lnTo>
                <a:lnTo>
                  <a:pt x="4197347" y="1922449"/>
                </a:lnTo>
                <a:lnTo>
                  <a:pt x="0" y="1922449"/>
                </a:lnTo>
                <a:lnTo>
                  <a:pt x="0" y="0"/>
                </a:lnTo>
                <a:close/>
              </a:path>
            </a:pathLst>
          </a:custGeom>
          <a:blipFill>
            <a:blip r:embed="rId4"/>
            <a:stretch>
              <a:fillRect l="0" t="0" r="0" b="0"/>
            </a:stretch>
          </a:blipFill>
        </p:spPr>
      </p:sp>
      <p:sp>
        <p:nvSpPr>
          <p:cNvPr name="Freeform 7" id="7"/>
          <p:cNvSpPr/>
          <p:nvPr/>
        </p:nvSpPr>
        <p:spPr>
          <a:xfrm flipH="false" flipV="false" rot="0">
            <a:off x="8891374" y="7730676"/>
            <a:ext cx="4174284" cy="1898890"/>
          </a:xfrm>
          <a:custGeom>
            <a:avLst/>
            <a:gdLst/>
            <a:ahLst/>
            <a:cxnLst/>
            <a:rect r="r" b="b" t="t" l="l"/>
            <a:pathLst>
              <a:path h="1898890" w="4174284">
                <a:moveTo>
                  <a:pt x="0" y="0"/>
                </a:moveTo>
                <a:lnTo>
                  <a:pt x="4174283" y="0"/>
                </a:lnTo>
                <a:lnTo>
                  <a:pt x="4174283" y="1898890"/>
                </a:lnTo>
                <a:lnTo>
                  <a:pt x="0" y="1898890"/>
                </a:lnTo>
                <a:lnTo>
                  <a:pt x="0" y="0"/>
                </a:lnTo>
                <a:close/>
              </a:path>
            </a:pathLst>
          </a:custGeom>
          <a:blipFill>
            <a:blip r:embed="rId5"/>
            <a:stretch>
              <a:fillRect l="0" t="0" r="0" b="0"/>
            </a:stretch>
          </a:blipFill>
        </p:spPr>
      </p:sp>
      <p:sp>
        <p:nvSpPr>
          <p:cNvPr name="Freeform 8" id="8"/>
          <p:cNvSpPr/>
          <p:nvPr/>
        </p:nvSpPr>
        <p:spPr>
          <a:xfrm flipH="false" flipV="false" rot="0">
            <a:off x="3937844" y="6179044"/>
            <a:ext cx="3437735" cy="1337591"/>
          </a:xfrm>
          <a:custGeom>
            <a:avLst/>
            <a:gdLst/>
            <a:ahLst/>
            <a:cxnLst/>
            <a:rect r="r" b="b" t="t" l="l"/>
            <a:pathLst>
              <a:path h="1337591" w="3437735">
                <a:moveTo>
                  <a:pt x="0" y="0"/>
                </a:moveTo>
                <a:lnTo>
                  <a:pt x="3437735" y="0"/>
                </a:lnTo>
                <a:lnTo>
                  <a:pt x="3437735" y="1337591"/>
                </a:lnTo>
                <a:lnTo>
                  <a:pt x="0" y="1337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891374" y="6179044"/>
            <a:ext cx="3437735" cy="1337591"/>
          </a:xfrm>
          <a:custGeom>
            <a:avLst/>
            <a:gdLst/>
            <a:ahLst/>
            <a:cxnLst/>
            <a:rect r="r" b="b" t="t" l="l"/>
            <a:pathLst>
              <a:path h="1337591" w="3437735">
                <a:moveTo>
                  <a:pt x="0" y="0"/>
                </a:moveTo>
                <a:lnTo>
                  <a:pt x="3437734" y="0"/>
                </a:lnTo>
                <a:lnTo>
                  <a:pt x="3437734" y="1337591"/>
                </a:lnTo>
                <a:lnTo>
                  <a:pt x="0" y="1337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843583" y="6179044"/>
            <a:ext cx="3437735" cy="1337591"/>
          </a:xfrm>
          <a:custGeom>
            <a:avLst/>
            <a:gdLst/>
            <a:ahLst/>
            <a:cxnLst/>
            <a:rect r="r" b="b" t="t" l="l"/>
            <a:pathLst>
              <a:path h="1337591" w="3437735">
                <a:moveTo>
                  <a:pt x="0" y="0"/>
                </a:moveTo>
                <a:lnTo>
                  <a:pt x="3437735" y="0"/>
                </a:lnTo>
                <a:lnTo>
                  <a:pt x="3437735" y="1337591"/>
                </a:lnTo>
                <a:lnTo>
                  <a:pt x="0" y="1337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713357" y="7730676"/>
            <a:ext cx="4308476" cy="2018302"/>
          </a:xfrm>
          <a:custGeom>
            <a:avLst/>
            <a:gdLst/>
            <a:ahLst/>
            <a:cxnLst/>
            <a:rect r="r" b="b" t="t" l="l"/>
            <a:pathLst>
              <a:path h="2018302" w="4308476">
                <a:moveTo>
                  <a:pt x="0" y="0"/>
                </a:moveTo>
                <a:lnTo>
                  <a:pt x="4308476" y="0"/>
                </a:lnTo>
                <a:lnTo>
                  <a:pt x="4308476" y="2018302"/>
                </a:lnTo>
                <a:lnTo>
                  <a:pt x="0" y="2018302"/>
                </a:lnTo>
                <a:lnTo>
                  <a:pt x="0" y="0"/>
                </a:lnTo>
                <a:close/>
              </a:path>
            </a:pathLst>
          </a:custGeom>
          <a:blipFill>
            <a:blip r:embed="rId8"/>
            <a:stretch>
              <a:fillRect l="-12044" t="0" r="-4853" b="0"/>
            </a:stretch>
          </a:blipFill>
        </p:spPr>
      </p:sp>
      <p:sp>
        <p:nvSpPr>
          <p:cNvPr name="Freeform 12" id="12"/>
          <p:cNvSpPr/>
          <p:nvPr/>
        </p:nvSpPr>
        <p:spPr>
          <a:xfrm flipH="false" flipV="false" rot="0">
            <a:off x="741605" y="6179412"/>
            <a:ext cx="2398176" cy="3461934"/>
          </a:xfrm>
          <a:custGeom>
            <a:avLst/>
            <a:gdLst/>
            <a:ahLst/>
            <a:cxnLst/>
            <a:rect r="r" b="b" t="t" l="l"/>
            <a:pathLst>
              <a:path h="3461934" w="2398176">
                <a:moveTo>
                  <a:pt x="0" y="0"/>
                </a:moveTo>
                <a:lnTo>
                  <a:pt x="2398176" y="0"/>
                </a:lnTo>
                <a:lnTo>
                  <a:pt x="2398176" y="3461934"/>
                </a:lnTo>
                <a:lnTo>
                  <a:pt x="0" y="34619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
        <p:nvSpPr>
          <p:cNvPr name="TextBox 14" id="14"/>
          <p:cNvSpPr txBox="true"/>
          <p:nvPr/>
        </p:nvSpPr>
        <p:spPr>
          <a:xfrm rot="0">
            <a:off x="2138650" y="3400484"/>
            <a:ext cx="13203963"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Self-Supervised Learning - train and test numerous models: BYOL, SimCLR, Dino, SimSiam</a:t>
            </a:r>
            <a:r>
              <a:rPr lang="en-US" sz="2603">
                <a:solidFill>
                  <a:srgbClr val="323232"/>
                </a:solidFill>
                <a:latin typeface="Roboto"/>
              </a:rPr>
              <a:t> </a:t>
            </a:r>
          </a:p>
        </p:txBody>
      </p:sp>
      <p:sp>
        <p:nvSpPr>
          <p:cNvPr name="TextBox 15" id="15"/>
          <p:cNvSpPr txBox="true"/>
          <p:nvPr/>
        </p:nvSpPr>
        <p:spPr>
          <a:xfrm rot="0">
            <a:off x="5141034" y="6483763"/>
            <a:ext cx="1845764"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BYOL</a:t>
            </a:r>
          </a:p>
        </p:txBody>
      </p:sp>
      <p:sp>
        <p:nvSpPr>
          <p:cNvPr name="TextBox 16" id="16"/>
          <p:cNvSpPr txBox="true"/>
          <p:nvPr/>
        </p:nvSpPr>
        <p:spPr>
          <a:xfrm rot="0">
            <a:off x="10029557" y="6483763"/>
            <a:ext cx="2026238"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SimCLR</a:t>
            </a:r>
          </a:p>
        </p:txBody>
      </p:sp>
      <p:sp>
        <p:nvSpPr>
          <p:cNvPr name="TextBox 17" id="17"/>
          <p:cNvSpPr txBox="true"/>
          <p:nvPr/>
        </p:nvSpPr>
        <p:spPr>
          <a:xfrm rot="0">
            <a:off x="14981767" y="6483763"/>
            <a:ext cx="2161593"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SimSiam</a:t>
            </a:r>
          </a:p>
        </p:txBody>
      </p:sp>
      <p:sp>
        <p:nvSpPr>
          <p:cNvPr name="TextBox 18" id="18"/>
          <p:cNvSpPr txBox="true"/>
          <p:nvPr/>
        </p:nvSpPr>
        <p:spPr>
          <a:xfrm rot="0">
            <a:off x="2138650" y="3902389"/>
            <a:ext cx="12708136" cy="2277023"/>
          </a:xfrm>
          <a:prstGeom prst="rect">
            <a:avLst/>
          </a:prstGeom>
        </p:spPr>
        <p:txBody>
          <a:bodyPr anchor="t" rtlCol="false" tIns="0" lIns="0" bIns="0" rIns="0">
            <a:spAutoFit/>
          </a:bodyPr>
          <a:lstStyle/>
          <a:p>
            <a:pPr>
              <a:lnSpc>
                <a:spcPts val="3644"/>
              </a:lnSpc>
            </a:pPr>
            <a:r>
              <a:rPr lang="en-US" sz="2603">
                <a:solidFill>
                  <a:srgbClr val="323232"/>
                </a:solidFill>
                <a:latin typeface="Roboto"/>
              </a:rPr>
              <a:t>We chose those models based on accuracy and runtime trade-off as in Fig at tutorial 9.</a:t>
            </a:r>
          </a:p>
          <a:p>
            <a:pPr marL="562079" indent="-281039" lvl="1">
              <a:lnSpc>
                <a:spcPts val="3644"/>
              </a:lnSpc>
              <a:buFont typeface="Arial"/>
              <a:buChar char="•"/>
            </a:pPr>
            <a:r>
              <a:rPr lang="en-US" sz="2603">
                <a:solidFill>
                  <a:srgbClr val="323232"/>
                </a:solidFill>
                <a:latin typeface="Roboto"/>
              </a:rPr>
              <a:t>All architectures used resnet18 as a backbone</a:t>
            </a:r>
          </a:p>
          <a:p>
            <a:pPr marL="562079" indent="-281039" lvl="1">
              <a:lnSpc>
                <a:spcPts val="3644"/>
              </a:lnSpc>
              <a:buFont typeface="Arial"/>
              <a:buChar char="•"/>
            </a:pPr>
            <a:r>
              <a:rPr lang="en-US" sz="2603">
                <a:solidFill>
                  <a:srgbClr val="323232"/>
                </a:solidFill>
                <a:latin typeface="Roboto"/>
              </a:rPr>
              <a:t>E</a:t>
            </a:r>
            <a:r>
              <a:rPr lang="en-US" sz="2603">
                <a:solidFill>
                  <a:srgbClr val="323232"/>
                </a:solidFill>
                <a:latin typeface="Roboto"/>
              </a:rPr>
              <a:t>ach model has its own loss function </a:t>
            </a:r>
          </a:p>
          <a:p>
            <a:pPr marL="562079" indent="-281039" lvl="1">
              <a:lnSpc>
                <a:spcPts val="3644"/>
              </a:lnSpc>
              <a:buFont typeface="Arial"/>
              <a:buChar char="•"/>
            </a:pPr>
            <a:r>
              <a:rPr lang="en-US" sz="2603">
                <a:solidFill>
                  <a:srgbClr val="323232"/>
                </a:solidFill>
                <a:latin typeface="Roboto"/>
              </a:rPr>
              <a:t>The fastest: BYOL  </a:t>
            </a:r>
          </a:p>
          <a:p>
            <a:pPr marL="562079" indent="-281039" lvl="1">
              <a:lnSpc>
                <a:spcPts val="3644"/>
              </a:lnSpc>
              <a:spcBef>
                <a:spcPct val="0"/>
              </a:spcBef>
              <a:buFont typeface="Arial"/>
              <a:buChar char="•"/>
            </a:pPr>
            <a:r>
              <a:rPr lang="en-US" sz="2603">
                <a:solidFill>
                  <a:srgbClr val="323232"/>
                </a:solidFill>
                <a:latin typeface="Roboto"/>
              </a:rPr>
              <a:t>The slowest: Dino</a:t>
            </a:r>
          </a:p>
        </p:txBody>
      </p:sp>
      <p:sp>
        <p:nvSpPr>
          <p:cNvPr name="TextBox 19" id="19"/>
          <p:cNvSpPr txBox="true"/>
          <p:nvPr/>
        </p:nvSpPr>
        <p:spPr>
          <a:xfrm rot="0">
            <a:off x="1036842" y="8193950"/>
            <a:ext cx="1845764"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Train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11698162" y="-4957213"/>
            <a:ext cx="11772979" cy="13135745"/>
            <a:chOff x="0" y="0"/>
            <a:chExt cx="15697305" cy="17514327"/>
          </a:xfrm>
        </p:grpSpPr>
        <p:sp>
          <p:nvSpPr>
            <p:cNvPr name="Freeform 3" id="3"/>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4" id="4"/>
            <p:cNvSpPr/>
            <p:nvPr/>
          </p:nvSpPr>
          <p:spPr>
            <a:xfrm flipH="false" flipV="false" rot="4295664">
              <a:off x="2805295" y="4752703"/>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AutoShape 5" id="5"/>
          <p:cNvSpPr/>
          <p:nvPr/>
        </p:nvSpPr>
        <p:spPr>
          <a:xfrm flipH="true">
            <a:off x="9114235" y="1897380"/>
            <a:ext cx="53578" cy="5198993"/>
          </a:xfrm>
          <a:prstGeom prst="line">
            <a:avLst/>
          </a:prstGeom>
          <a:ln cap="flat" w="47625">
            <a:solidFill>
              <a:srgbClr val="494F56"/>
            </a:solidFill>
            <a:prstDash val="sysDash"/>
            <a:headEnd type="none" len="sm" w="sm"/>
            <a:tailEnd type="none" len="sm" w="sm"/>
          </a:ln>
        </p:spPr>
      </p:sp>
      <p:sp>
        <p:nvSpPr>
          <p:cNvPr name="Freeform 6" id="6"/>
          <p:cNvSpPr/>
          <p:nvPr/>
        </p:nvSpPr>
        <p:spPr>
          <a:xfrm flipH="false" flipV="false" rot="0">
            <a:off x="1951621" y="2666703"/>
            <a:ext cx="4928717" cy="2801282"/>
          </a:xfrm>
          <a:custGeom>
            <a:avLst/>
            <a:gdLst/>
            <a:ahLst/>
            <a:cxnLst/>
            <a:rect r="r" b="b" t="t" l="l"/>
            <a:pathLst>
              <a:path h="2801282" w="4928717">
                <a:moveTo>
                  <a:pt x="0" y="0"/>
                </a:moveTo>
                <a:lnTo>
                  <a:pt x="4928716" y="0"/>
                </a:lnTo>
                <a:lnTo>
                  <a:pt x="4928716" y="2801282"/>
                </a:lnTo>
                <a:lnTo>
                  <a:pt x="0" y="2801282"/>
                </a:lnTo>
                <a:lnTo>
                  <a:pt x="0" y="0"/>
                </a:lnTo>
                <a:close/>
              </a:path>
            </a:pathLst>
          </a:custGeom>
          <a:blipFill>
            <a:blip r:embed="rId4"/>
            <a:stretch>
              <a:fillRect l="-12304" t="0" r="-18426" b="-2554"/>
            </a:stretch>
          </a:blipFill>
        </p:spPr>
      </p:sp>
      <p:sp>
        <p:nvSpPr>
          <p:cNvPr name="Freeform 7" id="7"/>
          <p:cNvSpPr/>
          <p:nvPr/>
        </p:nvSpPr>
        <p:spPr>
          <a:xfrm flipH="false" flipV="false" rot="0">
            <a:off x="9546414" y="2666703"/>
            <a:ext cx="3466429" cy="3719043"/>
          </a:xfrm>
          <a:custGeom>
            <a:avLst/>
            <a:gdLst/>
            <a:ahLst/>
            <a:cxnLst/>
            <a:rect r="r" b="b" t="t" l="l"/>
            <a:pathLst>
              <a:path h="3719043" w="3466429">
                <a:moveTo>
                  <a:pt x="0" y="0"/>
                </a:moveTo>
                <a:lnTo>
                  <a:pt x="3466429" y="0"/>
                </a:lnTo>
                <a:lnTo>
                  <a:pt x="3466429" y="3719043"/>
                </a:lnTo>
                <a:lnTo>
                  <a:pt x="0" y="3719043"/>
                </a:lnTo>
                <a:lnTo>
                  <a:pt x="0" y="0"/>
                </a:lnTo>
                <a:close/>
              </a:path>
            </a:pathLst>
          </a:custGeom>
          <a:blipFill>
            <a:blip r:embed="rId5"/>
            <a:stretch>
              <a:fillRect l="0" t="0" r="-244" b="-102395"/>
            </a:stretch>
          </a:blipFill>
        </p:spPr>
      </p:sp>
      <p:sp>
        <p:nvSpPr>
          <p:cNvPr name="TextBox 8" id="8"/>
          <p:cNvSpPr txBox="true"/>
          <p:nvPr/>
        </p:nvSpPr>
        <p:spPr>
          <a:xfrm rot="0">
            <a:off x="1219759" y="975962"/>
            <a:ext cx="6333318" cy="919480"/>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SimCLR Results</a:t>
            </a:r>
          </a:p>
        </p:txBody>
      </p:sp>
      <p:sp>
        <p:nvSpPr>
          <p:cNvPr name="TextBox 9" id="9"/>
          <p:cNvSpPr txBox="true"/>
          <p:nvPr/>
        </p:nvSpPr>
        <p:spPr>
          <a:xfrm rot="0">
            <a:off x="10430851" y="962025"/>
            <a:ext cx="6210381" cy="919480"/>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SimSiam Results</a:t>
            </a:r>
          </a:p>
        </p:txBody>
      </p:sp>
      <p:sp>
        <p:nvSpPr>
          <p:cNvPr name="AutoShape 10" id="10"/>
          <p:cNvSpPr/>
          <p:nvPr/>
        </p:nvSpPr>
        <p:spPr>
          <a:xfrm flipH="true">
            <a:off x="9108282" y="7801459"/>
            <a:ext cx="11906" cy="2410604"/>
          </a:xfrm>
          <a:prstGeom prst="line">
            <a:avLst/>
          </a:prstGeom>
          <a:ln cap="flat" w="47625">
            <a:solidFill>
              <a:srgbClr val="494F56"/>
            </a:solidFill>
            <a:prstDash val="sysDash"/>
            <a:headEnd type="none" len="sm" w="sm"/>
            <a:tailEnd type="none" len="sm" w="sm"/>
          </a:ln>
        </p:spPr>
      </p:sp>
      <p:sp>
        <p:nvSpPr>
          <p:cNvPr name="TextBox 11" id="11"/>
          <p:cNvSpPr txBox="true"/>
          <p:nvPr/>
        </p:nvSpPr>
        <p:spPr>
          <a:xfrm rot="0">
            <a:off x="1135554" y="7734784"/>
            <a:ext cx="6333318" cy="919480"/>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BYOL Results</a:t>
            </a:r>
          </a:p>
        </p:txBody>
      </p:sp>
      <p:sp>
        <p:nvSpPr>
          <p:cNvPr name="TextBox 12" id="12"/>
          <p:cNvSpPr txBox="true"/>
          <p:nvPr/>
        </p:nvSpPr>
        <p:spPr>
          <a:xfrm rot="0">
            <a:off x="10430851" y="7734784"/>
            <a:ext cx="6210381" cy="919480"/>
          </a:xfrm>
          <a:prstGeom prst="rect">
            <a:avLst/>
          </a:prstGeom>
        </p:spPr>
        <p:txBody>
          <a:bodyPr anchor="t" rtlCol="false" tIns="0" lIns="0" bIns="0" rIns="0">
            <a:spAutoFit/>
          </a:bodyPr>
          <a:lstStyle/>
          <a:p>
            <a:pPr algn="ctr" marL="0" indent="0" lvl="0">
              <a:lnSpc>
                <a:spcPts val="7280"/>
              </a:lnSpc>
              <a:spcBef>
                <a:spcPct val="0"/>
              </a:spcBef>
            </a:pPr>
            <a:r>
              <a:rPr lang="en-US" sz="5600">
                <a:solidFill>
                  <a:srgbClr val="323232"/>
                </a:solidFill>
                <a:latin typeface="Roboto Bold"/>
              </a:rPr>
              <a:t>DINO Results</a:t>
            </a:r>
          </a:p>
        </p:txBody>
      </p:sp>
      <p:sp>
        <p:nvSpPr>
          <p:cNvPr name="Freeform 13" id="13"/>
          <p:cNvSpPr/>
          <p:nvPr/>
        </p:nvSpPr>
        <p:spPr>
          <a:xfrm flipH="false" flipV="false" rot="0">
            <a:off x="13900929" y="2666703"/>
            <a:ext cx="3474916" cy="3746508"/>
          </a:xfrm>
          <a:custGeom>
            <a:avLst/>
            <a:gdLst/>
            <a:ahLst/>
            <a:cxnLst/>
            <a:rect r="r" b="b" t="t" l="l"/>
            <a:pathLst>
              <a:path h="3746508" w="3474916">
                <a:moveTo>
                  <a:pt x="0" y="0"/>
                </a:moveTo>
                <a:lnTo>
                  <a:pt x="3474916" y="0"/>
                </a:lnTo>
                <a:lnTo>
                  <a:pt x="3474916" y="3746508"/>
                </a:lnTo>
                <a:lnTo>
                  <a:pt x="0" y="3746508"/>
                </a:lnTo>
                <a:lnTo>
                  <a:pt x="0" y="0"/>
                </a:lnTo>
                <a:close/>
              </a:path>
            </a:pathLst>
          </a:custGeom>
          <a:blipFill>
            <a:blip r:embed="rId5"/>
            <a:stretch>
              <a:fillRect l="0" t="-100911" r="0" b="0"/>
            </a:stretch>
          </a:blipFill>
        </p:spPr>
      </p:sp>
      <p:sp>
        <p:nvSpPr>
          <p:cNvPr name="TextBox 14" id="14"/>
          <p:cNvSpPr txBox="true"/>
          <p:nvPr/>
        </p:nvSpPr>
        <p:spPr>
          <a:xfrm rot="0">
            <a:off x="9774059" y="9089391"/>
            <a:ext cx="7523965" cy="309244"/>
          </a:xfrm>
          <a:prstGeom prst="rect">
            <a:avLst/>
          </a:prstGeom>
        </p:spPr>
        <p:txBody>
          <a:bodyPr anchor="t" rtlCol="false" tIns="0" lIns="0" bIns="0" rIns="0">
            <a:spAutoFit/>
          </a:bodyPr>
          <a:lstStyle/>
          <a:p>
            <a:pPr algn="ctr" marL="0" indent="0" lvl="0">
              <a:lnSpc>
                <a:spcPts val="2470"/>
              </a:lnSpc>
              <a:spcBef>
                <a:spcPct val="0"/>
              </a:spcBef>
            </a:pPr>
            <a:r>
              <a:rPr lang="en-US" sz="1900">
                <a:solidFill>
                  <a:srgbClr val="323232"/>
                </a:solidFill>
                <a:latin typeface="Roboto Bold"/>
              </a:rPr>
              <a:t>Was too slow each epoch took approximately ~8 minutes </a:t>
            </a:r>
          </a:p>
        </p:txBody>
      </p:sp>
      <p:sp>
        <p:nvSpPr>
          <p:cNvPr name="TextBox 15" id="15"/>
          <p:cNvSpPr txBox="true"/>
          <p:nvPr/>
        </p:nvSpPr>
        <p:spPr>
          <a:xfrm rot="0">
            <a:off x="931855" y="9089391"/>
            <a:ext cx="7523965" cy="309244"/>
          </a:xfrm>
          <a:prstGeom prst="rect">
            <a:avLst/>
          </a:prstGeom>
        </p:spPr>
        <p:txBody>
          <a:bodyPr anchor="t" rtlCol="false" tIns="0" lIns="0" bIns="0" rIns="0">
            <a:spAutoFit/>
          </a:bodyPr>
          <a:lstStyle/>
          <a:p>
            <a:pPr algn="ctr" marL="0" indent="0" lvl="0">
              <a:lnSpc>
                <a:spcPts val="2470"/>
              </a:lnSpc>
              <a:spcBef>
                <a:spcPct val="0"/>
              </a:spcBef>
            </a:pPr>
            <a:r>
              <a:rPr lang="en-US" sz="1900">
                <a:solidFill>
                  <a:srgbClr val="323232"/>
                </a:solidFill>
                <a:latin typeface="Roboto Bold"/>
              </a:rPr>
              <a:t>Require gradient problem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TextBox 6" id="6"/>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Conclustions 2</a:t>
            </a:r>
          </a:p>
        </p:txBody>
      </p:sp>
      <p:sp>
        <p:nvSpPr>
          <p:cNvPr name="TextBox 7" id="7"/>
          <p:cNvSpPr txBox="true"/>
          <p:nvPr/>
        </p:nvSpPr>
        <p:spPr>
          <a:xfrm rot="0">
            <a:off x="2234712" y="3721046"/>
            <a:ext cx="13203963"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Self-Supervised Learning - train and test numerous models: BYOL, SimCLR, Dino, SimSiam</a:t>
            </a:r>
            <a:r>
              <a:rPr lang="en-US" sz="2603">
                <a:solidFill>
                  <a:srgbClr val="323232"/>
                </a:solidFill>
                <a:latin typeface="Roboto"/>
              </a:rPr>
              <a:t> </a:t>
            </a:r>
          </a:p>
        </p:txBody>
      </p:sp>
      <p:sp>
        <p:nvSpPr>
          <p:cNvPr name="TextBox 8" id="8"/>
          <p:cNvSpPr txBox="true"/>
          <p:nvPr/>
        </p:nvSpPr>
        <p:spPr>
          <a:xfrm rot="0">
            <a:off x="2101362" y="4451183"/>
            <a:ext cx="16053288" cy="4105823"/>
          </a:xfrm>
          <a:prstGeom prst="rect">
            <a:avLst/>
          </a:prstGeom>
        </p:spPr>
        <p:txBody>
          <a:bodyPr anchor="t" rtlCol="false" tIns="0" lIns="0" bIns="0" rIns="0">
            <a:spAutoFit/>
          </a:bodyPr>
          <a:lstStyle/>
          <a:p>
            <a:pPr marL="562079" indent="-281039" lvl="1">
              <a:lnSpc>
                <a:spcPts val="3644"/>
              </a:lnSpc>
              <a:buFont typeface="Arial"/>
              <a:buChar char="•"/>
            </a:pPr>
            <a:r>
              <a:rPr lang="en-US" sz="2603">
                <a:solidFill>
                  <a:srgbClr val="323232"/>
                </a:solidFill>
                <a:latin typeface="Roboto Bold"/>
              </a:rPr>
              <a:t>Test Accuracy: </a:t>
            </a:r>
            <a:r>
              <a:rPr lang="en-US" sz="2603">
                <a:solidFill>
                  <a:srgbClr val="323232"/>
                </a:solidFill>
                <a:latin typeface="Roboto"/>
              </a:rPr>
              <a:t>The models achieved a test accuracy of 30%, indicating their low ability to make correct predictions on unseen data.</a:t>
            </a:r>
          </a:p>
          <a:p>
            <a:pPr marL="562079" indent="-281039" lvl="1">
              <a:lnSpc>
                <a:spcPts val="3644"/>
              </a:lnSpc>
              <a:buFont typeface="Arial"/>
              <a:buChar char="•"/>
            </a:pPr>
            <a:r>
              <a:rPr lang="en-US" sz="2603">
                <a:solidFill>
                  <a:srgbClr val="323232"/>
                </a:solidFill>
                <a:latin typeface="Roboto Bold"/>
              </a:rPr>
              <a:t>Performance Comparison: </a:t>
            </a:r>
            <a:r>
              <a:rPr lang="en-US" sz="2603">
                <a:solidFill>
                  <a:srgbClr val="323232"/>
                </a:solidFill>
                <a:latin typeface="Roboto"/>
              </a:rPr>
              <a:t>When compared to the pre-trained VGG model, all the self-supervised learning models trained on the dataset showed insufficient results.</a:t>
            </a:r>
          </a:p>
          <a:p>
            <a:pPr marL="562079" indent="-281039" lvl="1">
              <a:lnSpc>
                <a:spcPts val="3644"/>
              </a:lnSpc>
              <a:buFont typeface="Arial"/>
              <a:buChar char="•"/>
            </a:pPr>
            <a:r>
              <a:rPr lang="en-US" sz="2603">
                <a:solidFill>
                  <a:srgbClr val="323232"/>
                </a:solidFill>
                <a:latin typeface="Roboto Bold"/>
              </a:rPr>
              <a:t>Challenging Dataset: </a:t>
            </a:r>
            <a:r>
              <a:rPr lang="en-US" sz="2603">
                <a:solidFill>
                  <a:srgbClr val="323232"/>
                </a:solidFill>
                <a:latin typeface="Roboto"/>
              </a:rPr>
              <a:t>The dataset used in the experiment presented significant challenges, which affected the accuracy of the self-supervised learning models.</a:t>
            </a:r>
          </a:p>
          <a:p>
            <a:pPr marL="562079" indent="-281039" lvl="1">
              <a:lnSpc>
                <a:spcPts val="3644"/>
              </a:lnSpc>
              <a:buFont typeface="Arial"/>
              <a:buChar char="•"/>
            </a:pPr>
            <a:r>
              <a:rPr lang="en-US" sz="2603">
                <a:solidFill>
                  <a:srgbClr val="323232"/>
                </a:solidFill>
                <a:latin typeface="Roboto Bold"/>
              </a:rPr>
              <a:t>Inadequate Accuracy: </a:t>
            </a:r>
            <a:r>
              <a:rPr lang="en-US" sz="2603">
                <a:solidFill>
                  <a:srgbClr val="323232"/>
                </a:solidFill>
                <a:latin typeface="Roboto"/>
              </a:rPr>
              <a:t>The self-supervised learning models did not achieve the desired level of accuracy, falling short of expectations.</a:t>
            </a:r>
          </a:p>
          <a:p>
            <a:pPr>
              <a:lnSpc>
                <a:spcPts val="3644"/>
              </a:lnSpc>
              <a:spcBef>
                <a:spcPct val="0"/>
              </a:spcBef>
            </a:pP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4774088">
            <a:off x="-7785704" y="-5886638"/>
            <a:ext cx="14283234" cy="14671474"/>
            <a:chOff x="0" y="0"/>
            <a:chExt cx="19044312" cy="19561965"/>
          </a:xfrm>
        </p:grpSpPr>
        <p:sp>
          <p:nvSpPr>
            <p:cNvPr name="Freeform 3" id="3"/>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sp>
        <p:nvSpPr>
          <p:cNvPr name="Freeform 5" id="5"/>
          <p:cNvSpPr/>
          <p:nvPr/>
        </p:nvSpPr>
        <p:spPr>
          <a:xfrm flipH="false" flipV="false" rot="-4220125">
            <a:off x="1123536" y="963030"/>
            <a:ext cx="3408922" cy="3443355"/>
          </a:xfrm>
          <a:custGeom>
            <a:avLst/>
            <a:gdLst/>
            <a:ahLst/>
            <a:cxnLst/>
            <a:rect r="r" b="b" t="t" l="l"/>
            <a:pathLst>
              <a:path h="3443355" w="3408922">
                <a:moveTo>
                  <a:pt x="0" y="0"/>
                </a:moveTo>
                <a:lnTo>
                  <a:pt x="3408922" y="0"/>
                </a:lnTo>
                <a:lnTo>
                  <a:pt x="3408922" y="3443355"/>
                </a:lnTo>
                <a:lnTo>
                  <a:pt x="0" y="3443355"/>
                </a:lnTo>
                <a:lnTo>
                  <a:pt x="0" y="0"/>
                </a:lnTo>
                <a:close/>
              </a:path>
            </a:pathLst>
          </a:custGeom>
          <a:blipFill>
            <a:blip r:embed="rId4"/>
            <a:stretch>
              <a:fillRect l="0" t="0" r="0" b="0"/>
            </a:stretch>
          </a:blipFill>
        </p:spPr>
      </p:sp>
      <p:sp>
        <p:nvSpPr>
          <p:cNvPr name="TextBox 6" id="6"/>
          <p:cNvSpPr txBox="true"/>
          <p:nvPr/>
        </p:nvSpPr>
        <p:spPr>
          <a:xfrm rot="0">
            <a:off x="1028700" y="4980332"/>
            <a:ext cx="4474593" cy="3404869"/>
          </a:xfrm>
          <a:prstGeom prst="rect">
            <a:avLst/>
          </a:prstGeom>
        </p:spPr>
        <p:txBody>
          <a:bodyPr anchor="t" rtlCol="false" tIns="0" lIns="0" bIns="0" rIns="0">
            <a:spAutoFit/>
          </a:bodyPr>
          <a:lstStyle/>
          <a:p>
            <a:pPr>
              <a:lnSpc>
                <a:spcPts val="8799"/>
              </a:lnSpc>
            </a:pPr>
            <a:r>
              <a:rPr lang="en-US" sz="8799">
                <a:solidFill>
                  <a:srgbClr val="323232"/>
                </a:solidFill>
                <a:latin typeface="Bernoru"/>
              </a:rPr>
              <a:t>What Went Well</a:t>
            </a:r>
          </a:p>
        </p:txBody>
      </p:sp>
      <p:grpSp>
        <p:nvGrpSpPr>
          <p:cNvPr name="Group 7" id="7"/>
          <p:cNvGrpSpPr/>
          <p:nvPr/>
        </p:nvGrpSpPr>
        <p:grpSpPr>
          <a:xfrm rot="-4774088">
            <a:off x="-1808987" y="-10863436"/>
            <a:ext cx="14283234" cy="26825807"/>
            <a:chOff x="0" y="0"/>
            <a:chExt cx="19044312" cy="35767743"/>
          </a:xfrm>
        </p:grpSpPr>
        <p:sp>
          <p:nvSpPr>
            <p:cNvPr name="Freeform 8" id="8"/>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2">
                <a:alphaModFix amt="94000"/>
              </a:blip>
              <a:stretch>
                <a:fillRect l="0" t="0" r="0" b="0"/>
              </a:stretch>
            </a:blipFill>
          </p:spPr>
        </p:sp>
        <p:sp>
          <p:nvSpPr>
            <p:cNvPr name="Freeform 9" id="9"/>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3">
                <a:alphaModFix amt="94000"/>
              </a:blip>
              <a:stretch>
                <a:fillRect l="0" t="0" r="0" b="0"/>
              </a:stretch>
            </a:blipFill>
          </p:spPr>
        </p:sp>
        <p:grpSp>
          <p:nvGrpSpPr>
            <p:cNvPr name="Group 10" id="10"/>
            <p:cNvGrpSpPr/>
            <p:nvPr/>
          </p:nvGrpSpPr>
          <p:grpSpPr>
            <a:xfrm rot="4774088">
              <a:off x="633320" y="21412696"/>
              <a:ext cx="14322992" cy="12381905"/>
              <a:chOff x="0" y="0"/>
              <a:chExt cx="2829233" cy="2445808"/>
            </a:xfrm>
          </p:grpSpPr>
          <p:sp>
            <p:nvSpPr>
              <p:cNvPr name="Freeform 11" id="11"/>
              <p:cNvSpPr/>
              <p:nvPr/>
            </p:nvSpPr>
            <p:spPr>
              <a:xfrm flipH="false" flipV="false" rot="0">
                <a:off x="0" y="0"/>
                <a:ext cx="2829233" cy="2445808"/>
              </a:xfrm>
              <a:custGeom>
                <a:avLst/>
                <a:gdLst/>
                <a:ahLst/>
                <a:cxnLst/>
                <a:rect r="r" b="b" t="t" l="l"/>
                <a:pathLst>
                  <a:path h="2445808" w="2829233">
                    <a:moveTo>
                      <a:pt x="14414" y="0"/>
                    </a:moveTo>
                    <a:lnTo>
                      <a:pt x="2814819" y="0"/>
                    </a:lnTo>
                    <a:cubicBezTo>
                      <a:pt x="2818642" y="0"/>
                      <a:pt x="2822308" y="1519"/>
                      <a:pt x="2825011" y="4222"/>
                    </a:cubicBezTo>
                    <a:cubicBezTo>
                      <a:pt x="2827714" y="6925"/>
                      <a:pt x="2829233" y="10591"/>
                      <a:pt x="2829233" y="14414"/>
                    </a:cubicBezTo>
                    <a:lnTo>
                      <a:pt x="2829233" y="2431394"/>
                    </a:lnTo>
                    <a:cubicBezTo>
                      <a:pt x="2829233" y="2439355"/>
                      <a:pt x="2822780" y="2445808"/>
                      <a:pt x="2814819" y="2445808"/>
                    </a:cubicBezTo>
                    <a:lnTo>
                      <a:pt x="14414" y="2445808"/>
                    </a:lnTo>
                    <a:cubicBezTo>
                      <a:pt x="6453" y="2445808"/>
                      <a:pt x="0" y="2439355"/>
                      <a:pt x="0" y="2431394"/>
                    </a:cubicBezTo>
                    <a:lnTo>
                      <a:pt x="0" y="14414"/>
                    </a:lnTo>
                    <a:cubicBezTo>
                      <a:pt x="0" y="6453"/>
                      <a:pt x="6453" y="0"/>
                      <a:pt x="14414" y="0"/>
                    </a:cubicBezTo>
                    <a:close/>
                  </a:path>
                </a:pathLst>
              </a:custGeom>
              <a:solidFill>
                <a:srgbClr val="000000">
                  <a:alpha val="0"/>
                </a:srgbClr>
              </a:solidFill>
              <a:ln w="19050">
                <a:solidFill>
                  <a:srgbClr val="494F56"/>
                </a:solidFill>
              </a:ln>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sp>
        <p:nvSpPr>
          <p:cNvPr name="Freeform 13" id="13"/>
          <p:cNvSpPr/>
          <p:nvPr/>
        </p:nvSpPr>
        <p:spPr>
          <a:xfrm flipH="false" flipV="false" rot="0">
            <a:off x="7792797" y="1665918"/>
            <a:ext cx="8328372" cy="7344110"/>
          </a:xfrm>
          <a:custGeom>
            <a:avLst/>
            <a:gdLst/>
            <a:ahLst/>
            <a:cxnLst/>
            <a:rect r="r" b="b" t="t" l="l"/>
            <a:pathLst>
              <a:path h="7344110" w="8328372">
                <a:moveTo>
                  <a:pt x="0" y="0"/>
                </a:moveTo>
                <a:lnTo>
                  <a:pt x="8328372" y="0"/>
                </a:lnTo>
                <a:lnTo>
                  <a:pt x="8328372" y="7344110"/>
                </a:lnTo>
                <a:lnTo>
                  <a:pt x="0" y="7344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497092" y="1842952"/>
            <a:ext cx="4888995" cy="1913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Analyzing both the VGG and the self-supervised models' parameters and determining the best parameters for our useage using the Random search technique. </a:t>
            </a:r>
          </a:p>
        </p:txBody>
      </p:sp>
      <p:sp>
        <p:nvSpPr>
          <p:cNvPr name="TextBox 15" id="15"/>
          <p:cNvSpPr txBox="true"/>
          <p:nvPr/>
        </p:nvSpPr>
        <p:spPr>
          <a:xfrm rot="0">
            <a:off x="10604373" y="4552627"/>
            <a:ext cx="4888995" cy="1151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we examine the architecture of each Self-Supervised Learning model that we chose and adjust it to our goals</a:t>
            </a:r>
          </a:p>
        </p:txBody>
      </p:sp>
      <p:sp>
        <p:nvSpPr>
          <p:cNvPr name="TextBox 16" id="16"/>
          <p:cNvSpPr txBox="true"/>
          <p:nvPr/>
        </p:nvSpPr>
        <p:spPr>
          <a:xfrm rot="0">
            <a:off x="10604373" y="6897698"/>
            <a:ext cx="5295061" cy="1913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By experimenting with various models we could compare different behaviors, this approach helped us to overcome model-choosing mistakes and better comprehend the model chosen. </a:t>
            </a:r>
          </a:p>
        </p:txBody>
      </p:sp>
      <p:sp>
        <p:nvSpPr>
          <p:cNvPr name="TextBox 17" id="17"/>
          <p:cNvSpPr txBox="true"/>
          <p:nvPr/>
        </p:nvSpPr>
        <p:spPr>
          <a:xfrm rot="0">
            <a:off x="8008471" y="1947652"/>
            <a:ext cx="2211311" cy="1474830"/>
          </a:xfrm>
          <a:prstGeom prst="rect">
            <a:avLst/>
          </a:prstGeom>
        </p:spPr>
        <p:txBody>
          <a:bodyPr anchor="t" rtlCol="false" tIns="0" lIns="0" bIns="0" rIns="0">
            <a:spAutoFit/>
          </a:bodyPr>
          <a:lstStyle/>
          <a:p>
            <a:pPr algn="ctr">
              <a:lnSpc>
                <a:spcPts val="3879"/>
              </a:lnSpc>
              <a:spcBef>
                <a:spcPct val="0"/>
              </a:spcBef>
            </a:pPr>
            <a:r>
              <a:rPr lang="en-US" sz="2984">
                <a:solidFill>
                  <a:srgbClr val="323232"/>
                </a:solidFill>
                <a:latin typeface="Roboto Bold"/>
              </a:rPr>
              <a:t>Selecting hyperparam-eters</a:t>
            </a:r>
          </a:p>
        </p:txBody>
      </p:sp>
      <p:sp>
        <p:nvSpPr>
          <p:cNvPr name="TextBox 18" id="18"/>
          <p:cNvSpPr txBox="true"/>
          <p:nvPr/>
        </p:nvSpPr>
        <p:spPr>
          <a:xfrm rot="0">
            <a:off x="8153440" y="4702167"/>
            <a:ext cx="1878797" cy="1243037"/>
          </a:xfrm>
          <a:prstGeom prst="rect">
            <a:avLst/>
          </a:prstGeom>
        </p:spPr>
        <p:txBody>
          <a:bodyPr anchor="t" rtlCol="false" tIns="0" lIns="0" bIns="0" rIns="0">
            <a:spAutoFit/>
          </a:bodyPr>
          <a:lstStyle/>
          <a:p>
            <a:pPr algn="ctr">
              <a:lnSpc>
                <a:spcPts val="3285"/>
              </a:lnSpc>
              <a:spcBef>
                <a:spcPct val="0"/>
              </a:spcBef>
            </a:pPr>
            <a:r>
              <a:rPr lang="en-US" sz="2527">
                <a:solidFill>
                  <a:srgbClr val="323232"/>
                </a:solidFill>
                <a:latin typeface="Roboto Bold"/>
              </a:rPr>
              <a:t>Understand the models architecture</a:t>
            </a:r>
          </a:p>
        </p:txBody>
      </p:sp>
      <p:sp>
        <p:nvSpPr>
          <p:cNvPr name="TextBox 19" id="19"/>
          <p:cNvSpPr txBox="true"/>
          <p:nvPr/>
        </p:nvSpPr>
        <p:spPr>
          <a:xfrm rot="0">
            <a:off x="8153440" y="7398856"/>
            <a:ext cx="1981119" cy="1008824"/>
          </a:xfrm>
          <a:prstGeom prst="rect">
            <a:avLst/>
          </a:prstGeom>
        </p:spPr>
        <p:txBody>
          <a:bodyPr anchor="t" rtlCol="false" tIns="0" lIns="0" bIns="0" rIns="0">
            <a:spAutoFit/>
          </a:bodyPr>
          <a:lstStyle/>
          <a:p>
            <a:pPr algn="ctr">
              <a:lnSpc>
                <a:spcPts val="3984"/>
              </a:lnSpc>
              <a:spcBef>
                <a:spcPct val="0"/>
              </a:spcBef>
            </a:pPr>
            <a:r>
              <a:rPr lang="en-US" sz="3065">
                <a:solidFill>
                  <a:srgbClr val="323232"/>
                </a:solidFill>
                <a:latin typeface="Roboto Bold"/>
              </a:rPr>
              <a:t>Comparing 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850429" y="4969659"/>
            <a:ext cx="4693295" cy="3089276"/>
          </a:xfrm>
          <a:prstGeom prst="rect">
            <a:avLst/>
          </a:prstGeom>
        </p:spPr>
        <p:txBody>
          <a:bodyPr anchor="t" rtlCol="false" tIns="0" lIns="0" bIns="0" rIns="0">
            <a:spAutoFit/>
          </a:bodyPr>
          <a:lstStyle/>
          <a:p>
            <a:pPr>
              <a:lnSpc>
                <a:spcPts val="8000"/>
              </a:lnSpc>
            </a:pPr>
            <a:r>
              <a:rPr lang="en-US" sz="8000">
                <a:solidFill>
                  <a:srgbClr val="323232"/>
                </a:solidFill>
                <a:latin typeface="Bernoru"/>
              </a:rPr>
              <a:t>What Did Not Go Well</a:t>
            </a:r>
          </a:p>
        </p:txBody>
      </p:sp>
      <p:sp>
        <p:nvSpPr>
          <p:cNvPr name="Freeform 3" id="3"/>
          <p:cNvSpPr/>
          <p:nvPr/>
        </p:nvSpPr>
        <p:spPr>
          <a:xfrm flipH="false" flipV="false" rot="-4220125">
            <a:off x="1043632" y="977035"/>
            <a:ext cx="3512094" cy="3547569"/>
          </a:xfrm>
          <a:custGeom>
            <a:avLst/>
            <a:gdLst/>
            <a:ahLst/>
            <a:cxnLst/>
            <a:rect r="r" b="b" t="t" l="l"/>
            <a:pathLst>
              <a:path h="3547569" w="3512094">
                <a:moveTo>
                  <a:pt x="0" y="0"/>
                </a:moveTo>
                <a:lnTo>
                  <a:pt x="3512094" y="0"/>
                </a:lnTo>
                <a:lnTo>
                  <a:pt x="3512094" y="3547569"/>
                </a:lnTo>
                <a:lnTo>
                  <a:pt x="0" y="3547569"/>
                </a:lnTo>
                <a:lnTo>
                  <a:pt x="0" y="0"/>
                </a:lnTo>
                <a:close/>
              </a:path>
            </a:pathLst>
          </a:custGeom>
          <a:blipFill>
            <a:blip r:embed="rId2"/>
            <a:stretch>
              <a:fillRect l="0" t="0" r="0" b="0"/>
            </a:stretch>
          </a:blipFill>
        </p:spPr>
      </p:sp>
      <p:grpSp>
        <p:nvGrpSpPr>
          <p:cNvPr name="Group 4" id="4"/>
          <p:cNvGrpSpPr/>
          <p:nvPr/>
        </p:nvGrpSpPr>
        <p:grpSpPr>
          <a:xfrm rot="-4774088">
            <a:off x="-1808987" y="-10863436"/>
            <a:ext cx="14283234" cy="26825807"/>
            <a:chOff x="0" y="0"/>
            <a:chExt cx="19044312" cy="35767743"/>
          </a:xfrm>
        </p:grpSpPr>
        <p:sp>
          <p:nvSpPr>
            <p:cNvPr name="Freeform 5" id="5"/>
            <p:cNvSpPr/>
            <p:nvPr/>
          </p:nvSpPr>
          <p:spPr>
            <a:xfrm flipH="false" flipV="false" rot="4444201">
              <a:off x="3212597" y="2008897"/>
              <a:ext cx="14511393" cy="13695127"/>
            </a:xfrm>
            <a:custGeom>
              <a:avLst/>
              <a:gdLst/>
              <a:ahLst/>
              <a:cxnLst/>
              <a:rect r="r" b="b" t="t" l="l"/>
              <a:pathLst>
                <a:path h="13695127" w="14511393">
                  <a:moveTo>
                    <a:pt x="0" y="0"/>
                  </a:moveTo>
                  <a:lnTo>
                    <a:pt x="14511394" y="0"/>
                  </a:lnTo>
                  <a:lnTo>
                    <a:pt x="14511394" y="13695128"/>
                  </a:lnTo>
                  <a:lnTo>
                    <a:pt x="0" y="13695128"/>
                  </a:lnTo>
                  <a:lnTo>
                    <a:pt x="0" y="0"/>
                  </a:lnTo>
                  <a:close/>
                </a:path>
              </a:pathLst>
            </a:custGeom>
            <a:blipFill>
              <a:blip r:embed="rId3">
                <a:alphaModFix amt="94000"/>
              </a:blip>
              <a:stretch>
                <a:fillRect l="0" t="0" r="0" b="0"/>
              </a:stretch>
            </a:blipFill>
          </p:spPr>
        </p:sp>
        <p:sp>
          <p:nvSpPr>
            <p:cNvPr name="Freeform 6" id="6"/>
            <p:cNvSpPr/>
            <p:nvPr/>
          </p:nvSpPr>
          <p:spPr>
            <a:xfrm flipH="false" flipV="false" rot="4444201">
              <a:off x="1294631" y="3823891"/>
              <a:ext cx="14582212" cy="13695127"/>
            </a:xfrm>
            <a:custGeom>
              <a:avLst/>
              <a:gdLst/>
              <a:ahLst/>
              <a:cxnLst/>
              <a:rect r="r" b="b" t="t" l="l"/>
              <a:pathLst>
                <a:path h="13695127" w="14582212">
                  <a:moveTo>
                    <a:pt x="0" y="0"/>
                  </a:moveTo>
                  <a:lnTo>
                    <a:pt x="14582212" y="0"/>
                  </a:lnTo>
                  <a:lnTo>
                    <a:pt x="14582212" y="13695127"/>
                  </a:lnTo>
                  <a:lnTo>
                    <a:pt x="0" y="13695127"/>
                  </a:lnTo>
                  <a:lnTo>
                    <a:pt x="0" y="0"/>
                  </a:lnTo>
                  <a:close/>
                </a:path>
              </a:pathLst>
            </a:custGeom>
            <a:blipFill>
              <a:blip r:embed="rId4">
                <a:alphaModFix amt="94000"/>
              </a:blip>
              <a:stretch>
                <a:fillRect l="0" t="0" r="0" b="0"/>
              </a:stretch>
            </a:blipFill>
          </p:spPr>
        </p:sp>
        <p:grpSp>
          <p:nvGrpSpPr>
            <p:cNvPr name="Group 7" id="7"/>
            <p:cNvGrpSpPr/>
            <p:nvPr/>
          </p:nvGrpSpPr>
          <p:grpSpPr>
            <a:xfrm rot="4774088">
              <a:off x="633320" y="21412696"/>
              <a:ext cx="14322992" cy="12381905"/>
              <a:chOff x="0" y="0"/>
              <a:chExt cx="2829233" cy="2445808"/>
            </a:xfrm>
          </p:grpSpPr>
          <p:sp>
            <p:nvSpPr>
              <p:cNvPr name="Freeform 8" id="8"/>
              <p:cNvSpPr/>
              <p:nvPr/>
            </p:nvSpPr>
            <p:spPr>
              <a:xfrm flipH="false" flipV="false" rot="0">
                <a:off x="0" y="0"/>
                <a:ext cx="2829233" cy="2445808"/>
              </a:xfrm>
              <a:custGeom>
                <a:avLst/>
                <a:gdLst/>
                <a:ahLst/>
                <a:cxnLst/>
                <a:rect r="r" b="b" t="t" l="l"/>
                <a:pathLst>
                  <a:path h="2445808" w="2829233">
                    <a:moveTo>
                      <a:pt x="14414" y="0"/>
                    </a:moveTo>
                    <a:lnTo>
                      <a:pt x="2814819" y="0"/>
                    </a:lnTo>
                    <a:cubicBezTo>
                      <a:pt x="2818642" y="0"/>
                      <a:pt x="2822308" y="1519"/>
                      <a:pt x="2825011" y="4222"/>
                    </a:cubicBezTo>
                    <a:cubicBezTo>
                      <a:pt x="2827714" y="6925"/>
                      <a:pt x="2829233" y="10591"/>
                      <a:pt x="2829233" y="14414"/>
                    </a:cubicBezTo>
                    <a:lnTo>
                      <a:pt x="2829233" y="2431394"/>
                    </a:lnTo>
                    <a:cubicBezTo>
                      <a:pt x="2829233" y="2439355"/>
                      <a:pt x="2822780" y="2445808"/>
                      <a:pt x="2814819" y="2445808"/>
                    </a:cubicBezTo>
                    <a:lnTo>
                      <a:pt x="14414" y="2445808"/>
                    </a:lnTo>
                    <a:cubicBezTo>
                      <a:pt x="6453" y="2445808"/>
                      <a:pt x="0" y="2439355"/>
                      <a:pt x="0" y="2431394"/>
                    </a:cubicBezTo>
                    <a:lnTo>
                      <a:pt x="0" y="14414"/>
                    </a:lnTo>
                    <a:cubicBezTo>
                      <a:pt x="0" y="6453"/>
                      <a:pt x="6453" y="0"/>
                      <a:pt x="14414" y="0"/>
                    </a:cubicBezTo>
                    <a:close/>
                  </a:path>
                </a:pathLst>
              </a:custGeom>
              <a:solidFill>
                <a:srgbClr val="000000">
                  <a:alpha val="0"/>
                </a:srgbClr>
              </a:solidFill>
              <a:ln w="19050">
                <a:solidFill>
                  <a:srgbClr val="494F56"/>
                </a:solid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sp>
        <p:nvSpPr>
          <p:cNvPr name="Freeform 10" id="10"/>
          <p:cNvSpPr/>
          <p:nvPr/>
        </p:nvSpPr>
        <p:spPr>
          <a:xfrm flipH="false" flipV="false" rot="0">
            <a:off x="7792797" y="1665918"/>
            <a:ext cx="8328372" cy="7344110"/>
          </a:xfrm>
          <a:custGeom>
            <a:avLst/>
            <a:gdLst/>
            <a:ahLst/>
            <a:cxnLst/>
            <a:rect r="r" b="b" t="t" l="l"/>
            <a:pathLst>
              <a:path h="7344110" w="8328372">
                <a:moveTo>
                  <a:pt x="0" y="0"/>
                </a:moveTo>
                <a:lnTo>
                  <a:pt x="8328372" y="0"/>
                </a:lnTo>
                <a:lnTo>
                  <a:pt x="8328372" y="7344110"/>
                </a:lnTo>
                <a:lnTo>
                  <a:pt x="0" y="7344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073731" y="2227357"/>
            <a:ext cx="1981119" cy="1008824"/>
          </a:xfrm>
          <a:prstGeom prst="rect">
            <a:avLst/>
          </a:prstGeom>
        </p:spPr>
        <p:txBody>
          <a:bodyPr anchor="t" rtlCol="false" tIns="0" lIns="0" bIns="0" rIns="0">
            <a:spAutoFit/>
          </a:bodyPr>
          <a:lstStyle/>
          <a:p>
            <a:pPr algn="ctr">
              <a:lnSpc>
                <a:spcPts val="3984"/>
              </a:lnSpc>
              <a:spcBef>
                <a:spcPct val="0"/>
              </a:spcBef>
            </a:pPr>
            <a:r>
              <a:rPr lang="en-US" sz="3065">
                <a:solidFill>
                  <a:srgbClr val="323232"/>
                </a:solidFill>
                <a:latin typeface="Roboto Bold"/>
              </a:rPr>
              <a:t>Limitted Resourses</a:t>
            </a:r>
          </a:p>
        </p:txBody>
      </p:sp>
      <p:sp>
        <p:nvSpPr>
          <p:cNvPr name="TextBox 12" id="12"/>
          <p:cNvSpPr txBox="true"/>
          <p:nvPr/>
        </p:nvSpPr>
        <p:spPr>
          <a:xfrm rot="0">
            <a:off x="8073731" y="4788684"/>
            <a:ext cx="1845764" cy="1008824"/>
          </a:xfrm>
          <a:prstGeom prst="rect">
            <a:avLst/>
          </a:prstGeom>
        </p:spPr>
        <p:txBody>
          <a:bodyPr anchor="t" rtlCol="false" tIns="0" lIns="0" bIns="0" rIns="0">
            <a:spAutoFit/>
          </a:bodyPr>
          <a:lstStyle/>
          <a:p>
            <a:pPr algn="ctr">
              <a:lnSpc>
                <a:spcPts val="3984"/>
              </a:lnSpc>
              <a:spcBef>
                <a:spcPct val="0"/>
              </a:spcBef>
            </a:pPr>
            <a:r>
              <a:rPr lang="en-US" sz="3065">
                <a:solidFill>
                  <a:srgbClr val="323232"/>
                </a:solidFill>
                <a:latin typeface="Roboto Bold"/>
              </a:rPr>
              <a:t>Limitted Datasets</a:t>
            </a:r>
          </a:p>
        </p:txBody>
      </p:sp>
      <p:sp>
        <p:nvSpPr>
          <p:cNvPr name="TextBox 13" id="13"/>
          <p:cNvSpPr txBox="true"/>
          <p:nvPr/>
        </p:nvSpPr>
        <p:spPr>
          <a:xfrm rot="0">
            <a:off x="8073731" y="7350083"/>
            <a:ext cx="1845764" cy="1008824"/>
          </a:xfrm>
          <a:prstGeom prst="rect">
            <a:avLst/>
          </a:prstGeom>
        </p:spPr>
        <p:txBody>
          <a:bodyPr anchor="t" rtlCol="false" tIns="0" lIns="0" bIns="0" rIns="0">
            <a:spAutoFit/>
          </a:bodyPr>
          <a:lstStyle/>
          <a:p>
            <a:pPr algn="ctr">
              <a:lnSpc>
                <a:spcPts val="3984"/>
              </a:lnSpc>
              <a:spcBef>
                <a:spcPct val="0"/>
              </a:spcBef>
            </a:pPr>
            <a:r>
              <a:rPr lang="en-US" sz="3065">
                <a:solidFill>
                  <a:srgbClr val="323232"/>
                </a:solidFill>
                <a:latin typeface="Roboto Bold"/>
              </a:rPr>
              <a:t>Selecting Model</a:t>
            </a:r>
          </a:p>
        </p:txBody>
      </p:sp>
      <p:sp>
        <p:nvSpPr>
          <p:cNvPr name="TextBox 14" id="14"/>
          <p:cNvSpPr txBox="true"/>
          <p:nvPr/>
        </p:nvSpPr>
        <p:spPr>
          <a:xfrm rot="0">
            <a:off x="10544717" y="1842952"/>
            <a:ext cx="4888995" cy="1532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The best model based on the Fig in tut.10 Dino, was computationaly heavy, we try to run it but each epoch took a lot of time</a:t>
            </a:r>
          </a:p>
        </p:txBody>
      </p:sp>
      <p:sp>
        <p:nvSpPr>
          <p:cNvPr name="TextBox 15" id="15"/>
          <p:cNvSpPr txBox="true"/>
          <p:nvPr/>
        </p:nvSpPr>
        <p:spPr>
          <a:xfrm rot="0">
            <a:off x="10604373" y="4552627"/>
            <a:ext cx="4888995" cy="1532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Our classification problem included 150 Pokemon species classes with ~30 images each. Moreover, some species are very similar.</a:t>
            </a:r>
          </a:p>
        </p:txBody>
      </p:sp>
      <p:sp>
        <p:nvSpPr>
          <p:cNvPr name="TextBox 16" id="16"/>
          <p:cNvSpPr txBox="true"/>
          <p:nvPr/>
        </p:nvSpPr>
        <p:spPr>
          <a:xfrm rot="0">
            <a:off x="10604373" y="6897698"/>
            <a:ext cx="5295061" cy="1913592"/>
          </a:xfrm>
          <a:prstGeom prst="rect">
            <a:avLst/>
          </a:prstGeom>
        </p:spPr>
        <p:txBody>
          <a:bodyPr anchor="t" rtlCol="false" tIns="0" lIns="0" bIns="0" rIns="0">
            <a:spAutoFit/>
          </a:bodyPr>
          <a:lstStyle/>
          <a:p>
            <a:pPr>
              <a:lnSpc>
                <a:spcPts val="3020"/>
              </a:lnSpc>
              <a:spcBef>
                <a:spcPct val="0"/>
              </a:spcBef>
            </a:pPr>
            <a:r>
              <a:rPr lang="en-US" sz="2323">
                <a:solidFill>
                  <a:srgbClr val="323232"/>
                </a:solidFill>
                <a:latin typeface="Roboto"/>
              </a:rPr>
              <a:t>We trained a lot of hours BYOL model and save checkpoints and realized that this model doesn't save its last layer gradient. this prevents us from using it as pre-train and reshape the last layer</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5243849" y="-4276932"/>
            <a:ext cx="16593792" cy="17044836"/>
            <a:chOff x="0" y="0"/>
            <a:chExt cx="22125056" cy="22726448"/>
          </a:xfrm>
        </p:grpSpPr>
        <p:sp>
          <p:nvSpPr>
            <p:cNvPr name="Freeform 3" id="3"/>
            <p:cNvSpPr/>
            <p:nvPr/>
          </p:nvSpPr>
          <p:spPr>
            <a:xfrm flipH="false" flipV="false" rot="4444201">
              <a:off x="3732290" y="2333871"/>
              <a:ext cx="16858860" cy="15910549"/>
            </a:xfrm>
            <a:custGeom>
              <a:avLst/>
              <a:gdLst/>
              <a:ahLst/>
              <a:cxnLst/>
              <a:rect r="r" b="b" t="t" l="l"/>
              <a:pathLst>
                <a:path h="15910549" w="16858860">
                  <a:moveTo>
                    <a:pt x="0" y="0"/>
                  </a:moveTo>
                  <a:lnTo>
                    <a:pt x="16858860" y="0"/>
                  </a:lnTo>
                  <a:lnTo>
                    <a:pt x="16858860" y="15910549"/>
                  </a:lnTo>
                  <a:lnTo>
                    <a:pt x="0" y="15910549"/>
                  </a:lnTo>
                  <a:lnTo>
                    <a:pt x="0" y="0"/>
                  </a:lnTo>
                  <a:close/>
                </a:path>
              </a:pathLst>
            </a:custGeom>
            <a:blipFill>
              <a:blip r:embed="rId2">
                <a:alphaModFix amt="94000"/>
              </a:blip>
              <a:stretch>
                <a:fillRect l="0" t="0" r="0" b="0"/>
              </a:stretch>
            </a:blipFill>
          </p:spPr>
        </p:sp>
        <p:sp>
          <p:nvSpPr>
            <p:cNvPr name="Freeform 4" id="4"/>
            <p:cNvSpPr/>
            <p:nvPr/>
          </p:nvSpPr>
          <p:spPr>
            <a:xfrm flipH="false" flipV="false" rot="4444201">
              <a:off x="1504060" y="4442471"/>
              <a:ext cx="16941135" cy="15910549"/>
            </a:xfrm>
            <a:custGeom>
              <a:avLst/>
              <a:gdLst/>
              <a:ahLst/>
              <a:cxnLst/>
              <a:rect r="r" b="b" t="t" l="l"/>
              <a:pathLst>
                <a:path h="15910549" w="16941135">
                  <a:moveTo>
                    <a:pt x="0" y="0"/>
                  </a:moveTo>
                  <a:lnTo>
                    <a:pt x="16941135" y="0"/>
                  </a:lnTo>
                  <a:lnTo>
                    <a:pt x="16941135" y="15910549"/>
                  </a:lnTo>
                  <a:lnTo>
                    <a:pt x="0" y="15910549"/>
                  </a:lnTo>
                  <a:lnTo>
                    <a:pt x="0" y="0"/>
                  </a:lnTo>
                  <a:close/>
                </a:path>
              </a:pathLst>
            </a:custGeom>
            <a:blipFill>
              <a:blip r:embed="rId3">
                <a:alphaModFix amt="94000"/>
              </a:blip>
              <a:stretch>
                <a:fillRect l="0" t="0" r="0" b="0"/>
              </a:stretch>
            </a:blipFill>
          </p:spPr>
        </p:sp>
      </p:grpSp>
      <p:grpSp>
        <p:nvGrpSpPr>
          <p:cNvPr name="Group 5" id="5"/>
          <p:cNvGrpSpPr>
            <a:grpSpLocks noChangeAspect="true"/>
          </p:cNvGrpSpPr>
          <p:nvPr/>
        </p:nvGrpSpPr>
        <p:grpSpPr>
          <a:xfrm rot="0">
            <a:off x="4238059" y="4095091"/>
            <a:ext cx="8057149" cy="5246370"/>
            <a:chOff x="0" y="0"/>
            <a:chExt cx="3272790" cy="2131060"/>
          </a:xfrm>
        </p:grpSpPr>
        <p:sp>
          <p:nvSpPr>
            <p:cNvPr name="Freeform 6" id="6"/>
            <p:cNvSpPr/>
            <p:nvPr/>
          </p:nvSpPr>
          <p:spPr>
            <a:xfrm flipH="false" flipV="false" rot="0">
              <a:off x="0" y="0"/>
              <a:ext cx="3272790" cy="2131060"/>
            </a:xfrm>
            <a:custGeom>
              <a:avLst/>
              <a:gdLst/>
              <a:ahLst/>
              <a:cxnLst/>
              <a:rect r="r" b="b" t="t" l="l"/>
              <a:pathLst>
                <a:path h="2131060" w="3272790">
                  <a:moveTo>
                    <a:pt x="0" y="0"/>
                  </a:moveTo>
                  <a:lnTo>
                    <a:pt x="2767330" y="0"/>
                  </a:lnTo>
                  <a:cubicBezTo>
                    <a:pt x="3046730" y="0"/>
                    <a:pt x="3272790" y="226060"/>
                    <a:pt x="3272790" y="505460"/>
                  </a:cubicBezTo>
                  <a:lnTo>
                    <a:pt x="3272790" y="505460"/>
                  </a:lnTo>
                  <a:lnTo>
                    <a:pt x="3272790" y="2131060"/>
                  </a:lnTo>
                  <a:lnTo>
                    <a:pt x="3272790" y="2131060"/>
                  </a:lnTo>
                  <a:lnTo>
                    <a:pt x="0" y="2131060"/>
                  </a:lnTo>
                  <a:lnTo>
                    <a:pt x="0" y="2131060"/>
                  </a:lnTo>
                  <a:lnTo>
                    <a:pt x="0" y="0"/>
                  </a:lnTo>
                  <a:lnTo>
                    <a:pt x="0" y="0"/>
                  </a:lnTo>
                  <a:close/>
                </a:path>
              </a:pathLst>
            </a:custGeom>
            <a:blipFill>
              <a:blip r:embed="rId4"/>
              <a:stretch>
                <a:fillRect l="0" t="-3751" r="0" b="-3751"/>
              </a:stretch>
            </a:blipFill>
          </p:spPr>
        </p:sp>
      </p:grpSp>
      <p:sp>
        <p:nvSpPr>
          <p:cNvPr name="TextBox 7" id="7"/>
          <p:cNvSpPr txBox="true"/>
          <p:nvPr/>
        </p:nvSpPr>
        <p:spPr>
          <a:xfrm rot="0">
            <a:off x="4238059" y="1602081"/>
            <a:ext cx="9330618" cy="2493010"/>
          </a:xfrm>
          <a:prstGeom prst="rect">
            <a:avLst/>
          </a:prstGeom>
        </p:spPr>
        <p:txBody>
          <a:bodyPr anchor="t" rtlCol="false" tIns="0" lIns="0" bIns="0" rIns="0">
            <a:spAutoFit/>
          </a:bodyPr>
          <a:lstStyle/>
          <a:p>
            <a:pPr>
              <a:lnSpc>
                <a:spcPts val="9679"/>
              </a:lnSpc>
            </a:pPr>
            <a:r>
              <a:rPr lang="en-US" sz="8799">
                <a:solidFill>
                  <a:srgbClr val="323232"/>
                </a:solidFill>
                <a:latin typeface="Bernoru"/>
              </a:rPr>
              <a:t>Thank you for listening!</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Freeform 2" id="2"/>
          <p:cNvSpPr/>
          <p:nvPr/>
        </p:nvSpPr>
        <p:spPr>
          <a:xfrm flipH="false" flipV="false" rot="-4220125">
            <a:off x="1088245" y="3098432"/>
            <a:ext cx="5497503" cy="5553034"/>
          </a:xfrm>
          <a:custGeom>
            <a:avLst/>
            <a:gdLst/>
            <a:ahLst/>
            <a:cxnLst/>
            <a:rect r="r" b="b" t="t" l="l"/>
            <a:pathLst>
              <a:path h="5553034" w="5497503">
                <a:moveTo>
                  <a:pt x="0" y="0"/>
                </a:moveTo>
                <a:lnTo>
                  <a:pt x="5497504" y="0"/>
                </a:lnTo>
                <a:lnTo>
                  <a:pt x="5497504" y="5553034"/>
                </a:lnTo>
                <a:lnTo>
                  <a:pt x="0" y="5553034"/>
                </a:lnTo>
                <a:lnTo>
                  <a:pt x="0" y="0"/>
                </a:lnTo>
                <a:close/>
              </a:path>
            </a:pathLst>
          </a:custGeom>
          <a:blipFill>
            <a:blip r:embed="rId2"/>
            <a:stretch>
              <a:fillRect l="0" t="0" r="0" b="0"/>
            </a:stretch>
          </a:blipFill>
        </p:spPr>
      </p:sp>
      <p:sp>
        <p:nvSpPr>
          <p:cNvPr name="TextBox 3" id="3"/>
          <p:cNvSpPr txBox="true"/>
          <p:nvPr/>
        </p:nvSpPr>
        <p:spPr>
          <a:xfrm rot="0">
            <a:off x="1028700" y="1028700"/>
            <a:ext cx="11632562" cy="1914525"/>
          </a:xfrm>
          <a:prstGeom prst="rect">
            <a:avLst/>
          </a:prstGeom>
        </p:spPr>
        <p:txBody>
          <a:bodyPr anchor="t" rtlCol="false" tIns="0" lIns="0" bIns="0" rIns="0">
            <a:spAutoFit/>
          </a:bodyPr>
          <a:lstStyle/>
          <a:p>
            <a:pPr>
              <a:lnSpc>
                <a:spcPts val="15149"/>
              </a:lnSpc>
            </a:pPr>
            <a:r>
              <a:rPr lang="en-US" sz="12624">
                <a:solidFill>
                  <a:srgbClr val="323232"/>
                </a:solidFill>
                <a:latin typeface="Bernoru Bold"/>
              </a:rPr>
              <a:t>AGENDA</a:t>
            </a:r>
          </a:p>
        </p:txBody>
      </p:sp>
      <p:sp>
        <p:nvSpPr>
          <p:cNvPr name="TextBox 4" id="4"/>
          <p:cNvSpPr txBox="true"/>
          <p:nvPr/>
        </p:nvSpPr>
        <p:spPr>
          <a:xfrm rot="0">
            <a:off x="9606917" y="4415654"/>
            <a:ext cx="6791597"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Overview</a:t>
            </a:r>
          </a:p>
        </p:txBody>
      </p:sp>
      <p:sp>
        <p:nvSpPr>
          <p:cNvPr name="TextBox 5" id="5"/>
          <p:cNvSpPr txBox="true"/>
          <p:nvPr/>
        </p:nvSpPr>
        <p:spPr>
          <a:xfrm rot="0">
            <a:off x="9606917" y="5372516"/>
            <a:ext cx="7404475"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Results: Determine the model</a:t>
            </a:r>
          </a:p>
        </p:txBody>
      </p:sp>
      <p:sp>
        <p:nvSpPr>
          <p:cNvPr name="TextBox 6" id="6"/>
          <p:cNvSpPr txBox="true"/>
          <p:nvPr/>
        </p:nvSpPr>
        <p:spPr>
          <a:xfrm rot="0">
            <a:off x="9606917" y="7822802"/>
            <a:ext cx="7966279"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Retro: What Went Well</a:t>
            </a:r>
          </a:p>
        </p:txBody>
      </p:sp>
      <p:sp>
        <p:nvSpPr>
          <p:cNvPr name="TextBox 7" id="7"/>
          <p:cNvSpPr txBox="true"/>
          <p:nvPr/>
        </p:nvSpPr>
        <p:spPr>
          <a:xfrm rot="0">
            <a:off x="9606917" y="8779664"/>
            <a:ext cx="7149109"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Retro: What Did Not Go Well</a:t>
            </a:r>
          </a:p>
        </p:txBody>
      </p:sp>
      <p:grpSp>
        <p:nvGrpSpPr>
          <p:cNvPr name="Group 8" id="8"/>
          <p:cNvGrpSpPr/>
          <p:nvPr/>
        </p:nvGrpSpPr>
        <p:grpSpPr>
          <a:xfrm rot="0">
            <a:off x="12015946" y="-3538593"/>
            <a:ext cx="11559731" cy="12073554"/>
            <a:chOff x="0" y="0"/>
            <a:chExt cx="15412974" cy="16098072"/>
          </a:xfrm>
        </p:grpSpPr>
        <p:sp>
          <p:nvSpPr>
            <p:cNvPr name="Freeform 9" id="9"/>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3">
                <a:alphaModFix amt="79000"/>
              </a:blip>
              <a:stretch>
                <a:fillRect l="0" t="0" r="0" b="0"/>
              </a:stretch>
            </a:blipFill>
          </p:spPr>
        </p:sp>
        <p:sp>
          <p:nvSpPr>
            <p:cNvPr name="Freeform 10" id="10"/>
            <p:cNvSpPr/>
            <p:nvPr/>
          </p:nvSpPr>
          <p:spPr>
            <a:xfrm flipH="false" flipV="false" rot="4295664">
              <a:off x="2520964" y="3336447"/>
              <a:ext cx="11683549" cy="10972800"/>
            </a:xfrm>
            <a:custGeom>
              <a:avLst/>
              <a:gdLst/>
              <a:ahLst/>
              <a:cxnLst/>
              <a:rect r="r" b="b" t="t" l="l"/>
              <a:pathLst>
                <a:path h="10972800" w="11683549">
                  <a:moveTo>
                    <a:pt x="0" y="0"/>
                  </a:moveTo>
                  <a:lnTo>
                    <a:pt x="11683550" y="0"/>
                  </a:lnTo>
                  <a:lnTo>
                    <a:pt x="11683550" y="10972800"/>
                  </a:lnTo>
                  <a:lnTo>
                    <a:pt x="0" y="10972800"/>
                  </a:lnTo>
                  <a:lnTo>
                    <a:pt x="0" y="0"/>
                  </a:lnTo>
                  <a:close/>
                </a:path>
              </a:pathLst>
            </a:custGeom>
            <a:blipFill>
              <a:blip r:embed="rId4">
                <a:alphaModFix amt="79000"/>
              </a:blip>
              <a:stretch>
                <a:fillRect l="0" t="0" r="0" b="0"/>
              </a:stretch>
            </a:blipFill>
          </p:spPr>
        </p:sp>
      </p:grpSp>
      <p:sp>
        <p:nvSpPr>
          <p:cNvPr name="TextBox 11" id="11"/>
          <p:cNvSpPr txBox="true"/>
          <p:nvPr/>
        </p:nvSpPr>
        <p:spPr>
          <a:xfrm rot="0">
            <a:off x="7575704" y="4330197"/>
            <a:ext cx="1522694"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03</a:t>
            </a:r>
          </a:p>
        </p:txBody>
      </p:sp>
      <p:sp>
        <p:nvSpPr>
          <p:cNvPr name="TextBox 12" id="12"/>
          <p:cNvSpPr txBox="true"/>
          <p:nvPr/>
        </p:nvSpPr>
        <p:spPr>
          <a:xfrm rot="0">
            <a:off x="7575704" y="5287713"/>
            <a:ext cx="1522694"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04</a:t>
            </a:r>
          </a:p>
        </p:txBody>
      </p:sp>
      <p:sp>
        <p:nvSpPr>
          <p:cNvPr name="TextBox 13" id="13"/>
          <p:cNvSpPr txBox="true"/>
          <p:nvPr/>
        </p:nvSpPr>
        <p:spPr>
          <a:xfrm rot="0">
            <a:off x="7575704" y="7738654"/>
            <a:ext cx="1522694"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13</a:t>
            </a:r>
          </a:p>
        </p:txBody>
      </p:sp>
      <p:sp>
        <p:nvSpPr>
          <p:cNvPr name="TextBox 14" id="14"/>
          <p:cNvSpPr txBox="true"/>
          <p:nvPr/>
        </p:nvSpPr>
        <p:spPr>
          <a:xfrm rot="0">
            <a:off x="7575704" y="8696170"/>
            <a:ext cx="1522694"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14</a:t>
            </a:r>
          </a:p>
        </p:txBody>
      </p:sp>
      <p:sp>
        <p:nvSpPr>
          <p:cNvPr name="TextBox 15" id="15"/>
          <p:cNvSpPr txBox="true"/>
          <p:nvPr/>
        </p:nvSpPr>
        <p:spPr>
          <a:xfrm rot="0">
            <a:off x="9606917" y="6134290"/>
            <a:ext cx="7966279"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Results: Transfer-Learning</a:t>
            </a:r>
          </a:p>
        </p:txBody>
      </p:sp>
      <p:sp>
        <p:nvSpPr>
          <p:cNvPr name="TextBox 16" id="16"/>
          <p:cNvSpPr txBox="true"/>
          <p:nvPr/>
        </p:nvSpPr>
        <p:spPr>
          <a:xfrm rot="0">
            <a:off x="9606917" y="6978546"/>
            <a:ext cx="7404475" cy="530860"/>
          </a:xfrm>
          <a:prstGeom prst="rect">
            <a:avLst/>
          </a:prstGeom>
        </p:spPr>
        <p:txBody>
          <a:bodyPr anchor="t" rtlCol="false" tIns="0" lIns="0" bIns="0" rIns="0">
            <a:spAutoFit/>
          </a:bodyPr>
          <a:lstStyle/>
          <a:p>
            <a:pPr>
              <a:lnSpc>
                <a:spcPts val="4160"/>
              </a:lnSpc>
            </a:pPr>
            <a:r>
              <a:rPr lang="en-US" sz="3200">
                <a:solidFill>
                  <a:srgbClr val="323232"/>
                </a:solidFill>
                <a:latin typeface="Roboto"/>
              </a:rPr>
              <a:t>Project Results: Self-Supervised Learning</a:t>
            </a:r>
          </a:p>
        </p:txBody>
      </p:sp>
      <p:sp>
        <p:nvSpPr>
          <p:cNvPr name="TextBox 17" id="17"/>
          <p:cNvSpPr txBox="true"/>
          <p:nvPr/>
        </p:nvSpPr>
        <p:spPr>
          <a:xfrm rot="0">
            <a:off x="7575704" y="6034425"/>
            <a:ext cx="1873547"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05-09</a:t>
            </a:r>
          </a:p>
        </p:txBody>
      </p:sp>
      <p:sp>
        <p:nvSpPr>
          <p:cNvPr name="TextBox 18" id="18"/>
          <p:cNvSpPr txBox="true"/>
          <p:nvPr/>
        </p:nvSpPr>
        <p:spPr>
          <a:xfrm rot="0">
            <a:off x="7575704" y="6886539"/>
            <a:ext cx="1522694" cy="692249"/>
          </a:xfrm>
          <a:prstGeom prst="rect">
            <a:avLst/>
          </a:prstGeom>
        </p:spPr>
        <p:txBody>
          <a:bodyPr anchor="t" rtlCol="false" tIns="0" lIns="0" bIns="0" rIns="0">
            <a:spAutoFit/>
          </a:bodyPr>
          <a:lstStyle/>
          <a:p>
            <a:pPr algn="ctr">
              <a:lnSpc>
                <a:spcPts val="5455"/>
              </a:lnSpc>
              <a:spcBef>
                <a:spcPct val="0"/>
              </a:spcBef>
            </a:pPr>
            <a:r>
              <a:rPr lang="en-US" sz="4196">
                <a:solidFill>
                  <a:srgbClr val="323232"/>
                </a:solidFill>
                <a:latin typeface="Bernoru"/>
              </a:rPr>
              <a:t>10-12</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grpSp>
        <p:nvGrpSpPr>
          <p:cNvPr name="Group 2" id="2"/>
          <p:cNvGrpSpPr/>
          <p:nvPr/>
        </p:nvGrpSpPr>
        <p:grpSpPr>
          <a:xfrm rot="0">
            <a:off x="-4675433" y="-48867"/>
            <a:ext cx="11772979" cy="13135745"/>
            <a:chOff x="0" y="0"/>
            <a:chExt cx="15697305" cy="17514327"/>
          </a:xfrm>
        </p:grpSpPr>
        <p:sp>
          <p:nvSpPr>
            <p:cNvPr name="Freeform 3" id="3"/>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4" id="4"/>
            <p:cNvSpPr/>
            <p:nvPr/>
          </p:nvSpPr>
          <p:spPr>
            <a:xfrm flipH="false" flipV="false" rot="4295664">
              <a:off x="2805295" y="4752703"/>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grpSp>
        <p:nvGrpSpPr>
          <p:cNvPr name="Group 5" id="5"/>
          <p:cNvGrpSpPr/>
          <p:nvPr/>
        </p:nvGrpSpPr>
        <p:grpSpPr>
          <a:xfrm rot="0">
            <a:off x="0" y="-48867"/>
            <a:ext cx="18288000" cy="4061745"/>
            <a:chOff x="0" y="0"/>
            <a:chExt cx="24384000" cy="5415660"/>
          </a:xfrm>
        </p:grpSpPr>
        <p:pic>
          <p:nvPicPr>
            <p:cNvPr name="Picture 6" id="6"/>
            <p:cNvPicPr>
              <a:picLocks noChangeAspect="true"/>
            </p:cNvPicPr>
            <p:nvPr/>
          </p:nvPicPr>
          <p:blipFill>
            <a:blip r:embed="rId4"/>
            <a:srcRect l="0" t="36528" r="0" b="8376"/>
            <a:stretch>
              <a:fillRect/>
            </a:stretch>
          </p:blipFill>
          <p:spPr>
            <a:xfrm flipH="false" flipV="false">
              <a:off x="0" y="0"/>
              <a:ext cx="24384000" cy="5415660"/>
            </a:xfrm>
            <a:prstGeom prst="rect">
              <a:avLst/>
            </a:prstGeom>
          </p:spPr>
        </p:pic>
      </p:grpSp>
      <p:sp>
        <p:nvSpPr>
          <p:cNvPr name="TextBox 7" id="7"/>
          <p:cNvSpPr txBox="true"/>
          <p:nvPr/>
        </p:nvSpPr>
        <p:spPr>
          <a:xfrm rot="0">
            <a:off x="1028700" y="4584378"/>
            <a:ext cx="7159765" cy="2442591"/>
          </a:xfrm>
          <a:prstGeom prst="rect">
            <a:avLst/>
          </a:prstGeom>
        </p:spPr>
        <p:txBody>
          <a:bodyPr anchor="t" rtlCol="false" tIns="0" lIns="0" bIns="0" rIns="0">
            <a:spAutoFit/>
          </a:bodyPr>
          <a:lstStyle/>
          <a:p>
            <a:pPr>
              <a:lnSpc>
                <a:spcPts val="9312"/>
              </a:lnSpc>
            </a:pPr>
            <a:r>
              <a:rPr lang="en-US" sz="9600">
                <a:solidFill>
                  <a:srgbClr val="323232"/>
                </a:solidFill>
                <a:latin typeface="Bernoru"/>
              </a:rPr>
              <a:t>Project Overview</a:t>
            </a:r>
          </a:p>
        </p:txBody>
      </p:sp>
      <p:grpSp>
        <p:nvGrpSpPr>
          <p:cNvPr name="Group 8" id="8"/>
          <p:cNvGrpSpPr/>
          <p:nvPr/>
        </p:nvGrpSpPr>
        <p:grpSpPr>
          <a:xfrm rot="0">
            <a:off x="8615919" y="4659398"/>
            <a:ext cx="9536501" cy="4602808"/>
            <a:chOff x="0" y="0"/>
            <a:chExt cx="12715334" cy="6137078"/>
          </a:xfrm>
        </p:grpSpPr>
        <p:sp>
          <p:nvSpPr>
            <p:cNvPr name="TextBox 9" id="9"/>
            <p:cNvSpPr txBox="true"/>
            <p:nvPr/>
          </p:nvSpPr>
          <p:spPr>
            <a:xfrm rot="0">
              <a:off x="0" y="686873"/>
              <a:ext cx="12715334" cy="5450205"/>
            </a:xfrm>
            <a:prstGeom prst="rect">
              <a:avLst/>
            </a:prstGeom>
          </p:spPr>
          <p:txBody>
            <a:bodyPr anchor="t" rtlCol="false" tIns="0" lIns="0" bIns="0" rIns="0">
              <a:spAutoFit/>
            </a:bodyPr>
            <a:lstStyle/>
            <a:p>
              <a:pPr>
                <a:lnSpc>
                  <a:spcPts val="3600"/>
                </a:lnSpc>
              </a:pPr>
              <a:r>
                <a:rPr lang="en-US" sz="2400">
                  <a:solidFill>
                    <a:srgbClr val="323232"/>
                  </a:solidFill>
                  <a:latin typeface="Roboto"/>
                </a:rPr>
                <a:t>The goal of this project is to develop a deep learning model capable of accurately detecting and identifying Pokémon characters in images. By leveraging the power of convolutional neural networks (CNNs), the model will learn to recognize unique visual patterns and features associated with different Pokémon species, enabling it to accurately classify and locate Pokémon within images. Furthermore, after classify our network will produce and show on-the-fly some interesting and fun facts about the Pokémon.</a:t>
              </a:r>
            </a:p>
            <a:p>
              <a:pPr>
                <a:lnSpc>
                  <a:spcPts val="3600"/>
                </a:lnSpc>
              </a:pPr>
            </a:p>
          </p:txBody>
        </p:sp>
        <p:sp>
          <p:nvSpPr>
            <p:cNvPr name="TextBox 10" id="10"/>
            <p:cNvSpPr txBox="true"/>
            <p:nvPr/>
          </p:nvSpPr>
          <p:spPr>
            <a:xfrm rot="0">
              <a:off x="0" y="-28575"/>
              <a:ext cx="12715334" cy="532342"/>
            </a:xfrm>
            <a:prstGeom prst="rect">
              <a:avLst/>
            </a:prstGeom>
          </p:spPr>
          <p:txBody>
            <a:bodyPr anchor="t" rtlCol="false" tIns="0" lIns="0" bIns="0" rIns="0">
              <a:spAutoFit/>
            </a:bodyPr>
            <a:lstStyle/>
            <a:p>
              <a:pPr marL="0" indent="0" lvl="0">
                <a:lnSpc>
                  <a:spcPts val="3249"/>
                </a:lnSpc>
                <a:spcBef>
                  <a:spcPct val="0"/>
                </a:spcBef>
              </a:pPr>
              <a:r>
                <a:rPr lang="en-US" sz="2499">
                  <a:solidFill>
                    <a:srgbClr val="323232"/>
                  </a:solidFill>
                  <a:latin typeface="Roboto Bold"/>
                </a:rPr>
                <a:t>Project Goal</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6" id="6"/>
          <p:cNvSpPr/>
          <p:nvPr/>
        </p:nvSpPr>
        <p:spPr>
          <a:xfrm flipH="false" flipV="false" rot="0">
            <a:off x="1406191" y="6431380"/>
            <a:ext cx="7850605" cy="2316038"/>
          </a:xfrm>
          <a:custGeom>
            <a:avLst/>
            <a:gdLst/>
            <a:ahLst/>
            <a:cxnLst/>
            <a:rect r="r" b="b" t="t" l="l"/>
            <a:pathLst>
              <a:path h="2316038" w="7850605">
                <a:moveTo>
                  <a:pt x="0" y="0"/>
                </a:moveTo>
                <a:lnTo>
                  <a:pt x="7850605" y="0"/>
                </a:lnTo>
                <a:lnTo>
                  <a:pt x="7850605" y="2316038"/>
                </a:lnTo>
                <a:lnTo>
                  <a:pt x="0" y="2316038"/>
                </a:lnTo>
                <a:lnTo>
                  <a:pt x="0" y="0"/>
                </a:lnTo>
                <a:close/>
              </a:path>
            </a:pathLst>
          </a:custGeom>
          <a:blipFill>
            <a:blip r:embed="rId4"/>
            <a:stretch>
              <a:fillRect l="-4808" t="0" r="-10960" b="0"/>
            </a:stretch>
          </a:blipFill>
        </p:spPr>
      </p:sp>
      <p:sp>
        <p:nvSpPr>
          <p:cNvPr name="Freeform 7" id="7"/>
          <p:cNvSpPr/>
          <p:nvPr/>
        </p:nvSpPr>
        <p:spPr>
          <a:xfrm flipH="false" flipV="false" rot="0">
            <a:off x="9632783" y="6307555"/>
            <a:ext cx="8482263" cy="2647370"/>
          </a:xfrm>
          <a:custGeom>
            <a:avLst/>
            <a:gdLst/>
            <a:ahLst/>
            <a:cxnLst/>
            <a:rect r="r" b="b" t="t" l="l"/>
            <a:pathLst>
              <a:path h="2647370" w="8482263">
                <a:moveTo>
                  <a:pt x="0" y="0"/>
                </a:moveTo>
                <a:lnTo>
                  <a:pt x="8482263" y="0"/>
                </a:lnTo>
                <a:lnTo>
                  <a:pt x="8482263" y="2647370"/>
                </a:lnTo>
                <a:lnTo>
                  <a:pt x="0" y="2647370"/>
                </a:lnTo>
                <a:lnTo>
                  <a:pt x="0" y="0"/>
                </a:lnTo>
                <a:close/>
              </a:path>
            </a:pathLst>
          </a:custGeom>
          <a:blipFill>
            <a:blip r:embed="rId5"/>
            <a:stretch>
              <a:fillRect l="-5261" t="0" r="-8155" b="0"/>
            </a:stretch>
          </a:blipFill>
        </p:spPr>
      </p:sp>
      <p:sp>
        <p:nvSpPr>
          <p:cNvPr name="TextBox 8" id="8"/>
          <p:cNvSpPr txBox="true"/>
          <p:nvPr/>
        </p:nvSpPr>
        <p:spPr>
          <a:xfrm rot="0">
            <a:off x="4763042" y="4009490"/>
            <a:ext cx="8912311" cy="1840865"/>
          </a:xfrm>
          <a:prstGeom prst="rect">
            <a:avLst/>
          </a:prstGeom>
        </p:spPr>
        <p:txBody>
          <a:bodyPr anchor="t" rtlCol="false" tIns="0" lIns="0" bIns="0" rIns="0">
            <a:spAutoFit/>
          </a:bodyPr>
          <a:lstStyle/>
          <a:p>
            <a:pPr marL="604519" indent="-302260" lvl="1">
              <a:lnSpc>
                <a:spcPts val="3639"/>
              </a:lnSpc>
              <a:buFont typeface="Arial"/>
              <a:buChar char="•"/>
            </a:pPr>
            <a:r>
              <a:rPr lang="en-US" sz="2799">
                <a:solidFill>
                  <a:srgbClr val="323232"/>
                </a:solidFill>
                <a:latin typeface="Roboto"/>
              </a:rPr>
              <a:t>Transfer learning - using VGG pre-trained model</a:t>
            </a:r>
          </a:p>
          <a:p>
            <a:pPr marL="604519" indent="-302260" lvl="1">
              <a:lnSpc>
                <a:spcPts val="3639"/>
              </a:lnSpc>
              <a:buFont typeface="Arial"/>
              <a:buChar char="•"/>
            </a:pPr>
            <a:r>
              <a:rPr lang="en-US" sz="2799">
                <a:solidFill>
                  <a:srgbClr val="323232"/>
                </a:solidFill>
                <a:latin typeface="Roboto"/>
              </a:rPr>
              <a:t>Self-Supervised Learning  - train and test numerous models: BYOL, SimCLR, Dino, SimSiam</a:t>
            </a:r>
          </a:p>
          <a:p>
            <a:pPr>
              <a:lnSpc>
                <a:spcPts val="3639"/>
              </a:lnSpc>
              <a:spcBef>
                <a:spcPct val="0"/>
              </a:spcBef>
            </a:pPr>
          </a:p>
        </p:txBody>
      </p:sp>
      <p:sp>
        <p:nvSpPr>
          <p:cNvPr name="TextBox 9" id="9"/>
          <p:cNvSpPr txBox="true"/>
          <p:nvPr/>
        </p:nvSpPr>
        <p:spPr>
          <a:xfrm rot="0">
            <a:off x="4763042" y="3606457"/>
            <a:ext cx="8177382" cy="450659"/>
          </a:xfrm>
          <a:prstGeom prst="rect">
            <a:avLst/>
          </a:prstGeom>
        </p:spPr>
        <p:txBody>
          <a:bodyPr anchor="t" rtlCol="false" tIns="0" lIns="0" bIns="0" rIns="0">
            <a:spAutoFit/>
          </a:bodyPr>
          <a:lstStyle/>
          <a:p>
            <a:pPr>
              <a:lnSpc>
                <a:spcPts val="3594"/>
              </a:lnSpc>
              <a:spcBef>
                <a:spcPct val="0"/>
              </a:spcBef>
            </a:pPr>
            <a:r>
              <a:rPr lang="en-US" sz="2765">
                <a:solidFill>
                  <a:srgbClr val="323232"/>
                </a:solidFill>
                <a:latin typeface="Roboto Bold"/>
              </a:rPr>
              <a:t>To determine the model we used 2 approaches:</a:t>
            </a:r>
          </a:p>
        </p:txBody>
      </p:sp>
      <p:sp>
        <p:nvSpPr>
          <p:cNvPr name="TextBox 10" id="10"/>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6" id="6"/>
          <p:cNvSpPr/>
          <p:nvPr/>
        </p:nvSpPr>
        <p:spPr>
          <a:xfrm flipH="false" flipV="false" rot="0">
            <a:off x="3045768" y="5633071"/>
            <a:ext cx="4505237" cy="1341633"/>
          </a:xfrm>
          <a:custGeom>
            <a:avLst/>
            <a:gdLst/>
            <a:ahLst/>
            <a:cxnLst/>
            <a:rect r="r" b="b" t="t" l="l"/>
            <a:pathLst>
              <a:path h="1341633" w="4505237">
                <a:moveTo>
                  <a:pt x="0" y="0"/>
                </a:moveTo>
                <a:lnTo>
                  <a:pt x="4505236" y="0"/>
                </a:lnTo>
                <a:lnTo>
                  <a:pt x="4505236" y="1341633"/>
                </a:lnTo>
                <a:lnTo>
                  <a:pt x="0" y="1341633"/>
                </a:lnTo>
                <a:lnTo>
                  <a:pt x="0" y="0"/>
                </a:lnTo>
                <a:close/>
              </a:path>
            </a:pathLst>
          </a:custGeom>
          <a:blipFill>
            <a:blip r:embed="rId4"/>
            <a:stretch>
              <a:fillRect l="0" t="0" r="-1886" b="-1886"/>
            </a:stretch>
          </a:blipFill>
        </p:spPr>
      </p:sp>
      <p:sp>
        <p:nvSpPr>
          <p:cNvPr name="Freeform 7" id="7"/>
          <p:cNvSpPr/>
          <p:nvPr/>
        </p:nvSpPr>
        <p:spPr>
          <a:xfrm flipH="false" flipV="false" rot="0">
            <a:off x="3045768" y="7065329"/>
            <a:ext cx="4252514" cy="1427614"/>
          </a:xfrm>
          <a:custGeom>
            <a:avLst/>
            <a:gdLst/>
            <a:ahLst/>
            <a:cxnLst/>
            <a:rect r="r" b="b" t="t" l="l"/>
            <a:pathLst>
              <a:path h="1427614" w="4252514">
                <a:moveTo>
                  <a:pt x="0" y="0"/>
                </a:moveTo>
                <a:lnTo>
                  <a:pt x="4252514" y="0"/>
                </a:lnTo>
                <a:lnTo>
                  <a:pt x="4252514" y="1427614"/>
                </a:lnTo>
                <a:lnTo>
                  <a:pt x="0" y="1427614"/>
                </a:lnTo>
                <a:lnTo>
                  <a:pt x="0" y="0"/>
                </a:lnTo>
                <a:close/>
              </a:path>
            </a:pathLst>
          </a:custGeom>
          <a:blipFill>
            <a:blip r:embed="rId5"/>
            <a:stretch>
              <a:fillRect l="0" t="0" r="-5171" b="-59"/>
            </a:stretch>
          </a:blipFill>
        </p:spPr>
      </p:sp>
      <p:sp>
        <p:nvSpPr>
          <p:cNvPr name="Freeform 8" id="8"/>
          <p:cNvSpPr/>
          <p:nvPr/>
        </p:nvSpPr>
        <p:spPr>
          <a:xfrm flipH="false" flipV="false" rot="0">
            <a:off x="3045768" y="8583568"/>
            <a:ext cx="4608293" cy="1443160"/>
          </a:xfrm>
          <a:custGeom>
            <a:avLst/>
            <a:gdLst/>
            <a:ahLst/>
            <a:cxnLst/>
            <a:rect r="r" b="b" t="t" l="l"/>
            <a:pathLst>
              <a:path h="1443160" w="4608293">
                <a:moveTo>
                  <a:pt x="0" y="0"/>
                </a:moveTo>
                <a:lnTo>
                  <a:pt x="4608293" y="0"/>
                </a:lnTo>
                <a:lnTo>
                  <a:pt x="4608293" y="1443160"/>
                </a:lnTo>
                <a:lnTo>
                  <a:pt x="0" y="1443160"/>
                </a:lnTo>
                <a:lnTo>
                  <a:pt x="0" y="0"/>
                </a:lnTo>
                <a:close/>
              </a:path>
            </a:pathLst>
          </a:custGeom>
          <a:blipFill>
            <a:blip r:embed="rId6"/>
            <a:stretch>
              <a:fillRect l="-5786" t="-8927" r="0" b="0"/>
            </a:stretch>
          </a:blipFill>
        </p:spPr>
      </p:sp>
      <p:sp>
        <p:nvSpPr>
          <p:cNvPr name="Freeform 9" id="9"/>
          <p:cNvSpPr/>
          <p:nvPr/>
        </p:nvSpPr>
        <p:spPr>
          <a:xfrm flipH="false" flipV="false" rot="0">
            <a:off x="8094309" y="6014341"/>
            <a:ext cx="3459661" cy="1578470"/>
          </a:xfrm>
          <a:custGeom>
            <a:avLst/>
            <a:gdLst/>
            <a:ahLst/>
            <a:cxnLst/>
            <a:rect r="r" b="b" t="t" l="l"/>
            <a:pathLst>
              <a:path h="1578470" w="3459661">
                <a:moveTo>
                  <a:pt x="0" y="0"/>
                </a:moveTo>
                <a:lnTo>
                  <a:pt x="3459660" y="0"/>
                </a:lnTo>
                <a:lnTo>
                  <a:pt x="3459660" y="1578471"/>
                </a:lnTo>
                <a:lnTo>
                  <a:pt x="0" y="1578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1715894" y="5143500"/>
            <a:ext cx="4745000" cy="3098117"/>
          </a:xfrm>
          <a:custGeom>
            <a:avLst/>
            <a:gdLst/>
            <a:ahLst/>
            <a:cxnLst/>
            <a:rect r="r" b="b" t="t" l="l"/>
            <a:pathLst>
              <a:path h="3098117" w="4745000">
                <a:moveTo>
                  <a:pt x="0" y="0"/>
                </a:moveTo>
                <a:lnTo>
                  <a:pt x="4745000" y="0"/>
                </a:lnTo>
                <a:lnTo>
                  <a:pt x="4745000" y="3098117"/>
                </a:lnTo>
                <a:lnTo>
                  <a:pt x="0" y="3098117"/>
                </a:lnTo>
                <a:lnTo>
                  <a:pt x="0" y="0"/>
                </a:lnTo>
                <a:close/>
              </a:path>
            </a:pathLst>
          </a:custGeom>
          <a:blipFill>
            <a:blip r:embed="rId9"/>
            <a:stretch>
              <a:fillRect l="0" t="0" r="-7468" b="0"/>
            </a:stretch>
          </a:blipFill>
        </p:spPr>
      </p:sp>
      <p:pic>
        <p:nvPicPr>
          <p:cNvPr name="Picture 11" id="11"/>
          <p:cNvPicPr>
            <a:picLocks noChangeAspect="true"/>
          </p:cNvPicPr>
          <p:nvPr/>
        </p:nvPicPr>
        <p:blipFill>
          <a:blip r:embed="rId10"/>
          <a:srcRect l="0" t="0" r="0" b="0"/>
          <a:stretch>
            <a:fillRect/>
          </a:stretch>
        </p:blipFill>
        <p:spPr>
          <a:xfrm flipH="false" flipV="false" rot="0">
            <a:off x="14431258" y="6803577"/>
            <a:ext cx="3243465" cy="2919118"/>
          </a:xfrm>
          <a:prstGeom prst="rect">
            <a:avLst/>
          </a:prstGeom>
        </p:spPr>
      </p:pic>
      <p:sp>
        <p:nvSpPr>
          <p:cNvPr name="Freeform 12" id="12"/>
          <p:cNvSpPr/>
          <p:nvPr/>
        </p:nvSpPr>
        <p:spPr>
          <a:xfrm flipH="false" flipV="false" rot="0">
            <a:off x="3045768" y="4253332"/>
            <a:ext cx="3646884" cy="1301366"/>
          </a:xfrm>
          <a:custGeom>
            <a:avLst/>
            <a:gdLst/>
            <a:ahLst/>
            <a:cxnLst/>
            <a:rect r="r" b="b" t="t" l="l"/>
            <a:pathLst>
              <a:path h="1301366" w="3646884">
                <a:moveTo>
                  <a:pt x="0" y="0"/>
                </a:moveTo>
                <a:lnTo>
                  <a:pt x="3646884" y="0"/>
                </a:lnTo>
                <a:lnTo>
                  <a:pt x="3646884" y="1301365"/>
                </a:lnTo>
                <a:lnTo>
                  <a:pt x="0" y="1301365"/>
                </a:lnTo>
                <a:lnTo>
                  <a:pt x="0" y="0"/>
                </a:lnTo>
                <a:close/>
              </a:path>
            </a:pathLst>
          </a:custGeom>
          <a:blipFill>
            <a:blip r:embed="rId11"/>
            <a:stretch>
              <a:fillRect l="0" t="-2401" r="0" b="-2401"/>
            </a:stretch>
          </a:blipFill>
        </p:spPr>
      </p:sp>
      <p:sp>
        <p:nvSpPr>
          <p:cNvPr name="TextBox 13" id="13"/>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
        <p:nvSpPr>
          <p:cNvPr name="TextBox 14" id="14"/>
          <p:cNvSpPr txBox="true"/>
          <p:nvPr/>
        </p:nvSpPr>
        <p:spPr>
          <a:xfrm rot="0">
            <a:off x="5349914" y="3721046"/>
            <a:ext cx="6973558"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Transfer learning - using VGG pre-trained model</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0">
            <a:off x="2138128" y="8395852"/>
            <a:ext cx="5384224" cy="1070077"/>
            <a:chOff x="0" y="0"/>
            <a:chExt cx="7178965" cy="1426769"/>
          </a:xfrm>
        </p:grpSpPr>
        <p:sp>
          <p:nvSpPr>
            <p:cNvPr name="TextBox 4" id="4"/>
            <p:cNvSpPr txBox="true"/>
            <p:nvPr/>
          </p:nvSpPr>
          <p:spPr>
            <a:xfrm rot="0">
              <a:off x="0" y="-47625"/>
              <a:ext cx="7178965" cy="890905"/>
            </a:xfrm>
            <a:prstGeom prst="rect">
              <a:avLst/>
            </a:prstGeom>
          </p:spPr>
          <p:txBody>
            <a:bodyPr anchor="t" rtlCol="false" tIns="0" lIns="0" bIns="0" rIns="0">
              <a:spAutoFit/>
            </a:bodyPr>
            <a:lstStyle/>
            <a:p>
              <a:pPr algn="ctr" marL="0" indent="0" lvl="0">
                <a:lnSpc>
                  <a:spcPts val="5460"/>
                </a:lnSpc>
                <a:spcBef>
                  <a:spcPct val="0"/>
                </a:spcBef>
              </a:pPr>
              <a:r>
                <a:rPr lang="en-US" sz="4200">
                  <a:solidFill>
                    <a:srgbClr val="323232"/>
                  </a:solidFill>
                  <a:latin typeface="Roboto Bold"/>
                </a:rPr>
                <a:t>Train-loss vs Val-loss</a:t>
              </a:r>
            </a:p>
          </p:txBody>
        </p:sp>
        <p:sp>
          <p:nvSpPr>
            <p:cNvPr name="TextBox 5" id="5"/>
            <p:cNvSpPr txBox="true"/>
            <p:nvPr/>
          </p:nvSpPr>
          <p:spPr>
            <a:xfrm rot="0">
              <a:off x="0" y="952847"/>
              <a:ext cx="7178965" cy="473922"/>
            </a:xfrm>
            <a:prstGeom prst="rect">
              <a:avLst/>
            </a:prstGeom>
          </p:spPr>
          <p:txBody>
            <a:bodyPr anchor="t" rtlCol="false" tIns="0" lIns="0" bIns="0" rIns="0">
              <a:spAutoFit/>
            </a:bodyPr>
            <a:lstStyle/>
            <a:p>
              <a:pPr algn="ctr" marL="0" indent="0" lvl="0">
                <a:lnSpc>
                  <a:spcPts val="2859"/>
                </a:lnSpc>
                <a:spcBef>
                  <a:spcPct val="0"/>
                </a:spcBef>
              </a:pPr>
            </a:p>
          </p:txBody>
        </p:sp>
      </p:grpSp>
      <p:grpSp>
        <p:nvGrpSpPr>
          <p:cNvPr name="Group 6" id="6"/>
          <p:cNvGrpSpPr/>
          <p:nvPr/>
        </p:nvGrpSpPr>
        <p:grpSpPr>
          <a:xfrm rot="-1194740">
            <a:off x="-4658309" y="3100334"/>
            <a:ext cx="10893507" cy="13732458"/>
            <a:chOff x="0" y="0"/>
            <a:chExt cx="14524676" cy="18309943"/>
          </a:xfrm>
        </p:grpSpPr>
        <p:sp>
          <p:nvSpPr>
            <p:cNvPr name="Freeform 7" id="7"/>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8" id="8"/>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9" id="9"/>
          <p:cNvSpPr/>
          <p:nvPr/>
        </p:nvSpPr>
        <p:spPr>
          <a:xfrm flipH="false" flipV="false" rot="0">
            <a:off x="2375748" y="4508333"/>
            <a:ext cx="5286299" cy="3887519"/>
          </a:xfrm>
          <a:custGeom>
            <a:avLst/>
            <a:gdLst/>
            <a:ahLst/>
            <a:cxnLst/>
            <a:rect r="r" b="b" t="t" l="l"/>
            <a:pathLst>
              <a:path h="3887519" w="5286299">
                <a:moveTo>
                  <a:pt x="0" y="0"/>
                </a:moveTo>
                <a:lnTo>
                  <a:pt x="5286300" y="0"/>
                </a:lnTo>
                <a:lnTo>
                  <a:pt x="5286300" y="3887519"/>
                </a:lnTo>
                <a:lnTo>
                  <a:pt x="0" y="3887519"/>
                </a:lnTo>
                <a:lnTo>
                  <a:pt x="0" y="0"/>
                </a:lnTo>
                <a:close/>
              </a:path>
            </a:pathLst>
          </a:custGeom>
          <a:blipFill>
            <a:blip r:embed="rId4"/>
            <a:stretch>
              <a:fillRect l="0" t="0" r="0" b="0"/>
            </a:stretch>
          </a:blipFill>
        </p:spPr>
      </p:sp>
      <p:sp>
        <p:nvSpPr>
          <p:cNvPr name="Freeform 10" id="10"/>
          <p:cNvSpPr/>
          <p:nvPr/>
        </p:nvSpPr>
        <p:spPr>
          <a:xfrm flipH="false" flipV="false" rot="0">
            <a:off x="11010253" y="4508333"/>
            <a:ext cx="5222444" cy="3887519"/>
          </a:xfrm>
          <a:custGeom>
            <a:avLst/>
            <a:gdLst/>
            <a:ahLst/>
            <a:cxnLst/>
            <a:rect r="r" b="b" t="t" l="l"/>
            <a:pathLst>
              <a:path h="3887519" w="5222444">
                <a:moveTo>
                  <a:pt x="0" y="0"/>
                </a:moveTo>
                <a:lnTo>
                  <a:pt x="5222445" y="0"/>
                </a:lnTo>
                <a:lnTo>
                  <a:pt x="5222445" y="3887519"/>
                </a:lnTo>
                <a:lnTo>
                  <a:pt x="0" y="3887519"/>
                </a:lnTo>
                <a:lnTo>
                  <a:pt x="0" y="0"/>
                </a:lnTo>
                <a:close/>
              </a:path>
            </a:pathLst>
          </a:custGeom>
          <a:blipFill>
            <a:blip r:embed="rId5"/>
            <a:stretch>
              <a:fillRect l="0" t="0" r="0" b="0"/>
            </a:stretch>
          </a:blipFill>
        </p:spPr>
      </p:sp>
      <p:grpSp>
        <p:nvGrpSpPr>
          <p:cNvPr name="Group 11" id="11"/>
          <p:cNvGrpSpPr/>
          <p:nvPr/>
        </p:nvGrpSpPr>
        <p:grpSpPr>
          <a:xfrm rot="0">
            <a:off x="11318446" y="8505841"/>
            <a:ext cx="5005302" cy="1070077"/>
            <a:chOff x="0" y="0"/>
            <a:chExt cx="6673736" cy="1426769"/>
          </a:xfrm>
        </p:grpSpPr>
        <p:sp>
          <p:nvSpPr>
            <p:cNvPr name="TextBox 12" id="12"/>
            <p:cNvSpPr txBox="true"/>
            <p:nvPr/>
          </p:nvSpPr>
          <p:spPr>
            <a:xfrm rot="0">
              <a:off x="0" y="-47625"/>
              <a:ext cx="6673736" cy="890905"/>
            </a:xfrm>
            <a:prstGeom prst="rect">
              <a:avLst/>
            </a:prstGeom>
          </p:spPr>
          <p:txBody>
            <a:bodyPr anchor="t" rtlCol="false" tIns="0" lIns="0" bIns="0" rIns="0">
              <a:spAutoFit/>
            </a:bodyPr>
            <a:lstStyle/>
            <a:p>
              <a:pPr algn="ctr" marL="0" indent="0" lvl="0">
                <a:lnSpc>
                  <a:spcPts val="5460"/>
                </a:lnSpc>
                <a:spcBef>
                  <a:spcPct val="0"/>
                </a:spcBef>
              </a:pPr>
              <a:r>
                <a:rPr lang="en-US" sz="4200">
                  <a:solidFill>
                    <a:srgbClr val="323232"/>
                  </a:solidFill>
                  <a:latin typeface="Roboto Bold"/>
                </a:rPr>
                <a:t>validation accuracy</a:t>
              </a:r>
            </a:p>
          </p:txBody>
        </p:sp>
        <p:sp>
          <p:nvSpPr>
            <p:cNvPr name="TextBox 13" id="13"/>
            <p:cNvSpPr txBox="true"/>
            <p:nvPr/>
          </p:nvSpPr>
          <p:spPr>
            <a:xfrm rot="0">
              <a:off x="0" y="952847"/>
              <a:ext cx="6673736" cy="473922"/>
            </a:xfrm>
            <a:prstGeom prst="rect">
              <a:avLst/>
            </a:prstGeom>
          </p:spPr>
          <p:txBody>
            <a:bodyPr anchor="t" rtlCol="false" tIns="0" lIns="0" bIns="0" rIns="0">
              <a:spAutoFit/>
            </a:bodyPr>
            <a:lstStyle/>
            <a:p>
              <a:pPr algn="ctr" marL="0" indent="0" lvl="0">
                <a:lnSpc>
                  <a:spcPts val="2859"/>
                </a:lnSpc>
                <a:spcBef>
                  <a:spcPct val="0"/>
                </a:spcBef>
              </a:pPr>
            </a:p>
          </p:txBody>
        </p:sp>
      </p:grpSp>
      <p:sp>
        <p:nvSpPr>
          <p:cNvPr name="TextBox 14" id="14"/>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
        <p:nvSpPr>
          <p:cNvPr name="TextBox 15" id="15"/>
          <p:cNvSpPr txBox="true"/>
          <p:nvPr/>
        </p:nvSpPr>
        <p:spPr>
          <a:xfrm rot="0">
            <a:off x="5349914" y="3721046"/>
            <a:ext cx="6973558"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Transfer learning - using VGG pre-trained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6" id="6"/>
          <p:cNvSpPr/>
          <p:nvPr/>
        </p:nvSpPr>
        <p:spPr>
          <a:xfrm flipH="false" flipV="false" rot="0">
            <a:off x="891167" y="5011089"/>
            <a:ext cx="3482064" cy="3226129"/>
          </a:xfrm>
          <a:custGeom>
            <a:avLst/>
            <a:gdLst/>
            <a:ahLst/>
            <a:cxnLst/>
            <a:rect r="r" b="b" t="t" l="l"/>
            <a:pathLst>
              <a:path h="3226129" w="3482064">
                <a:moveTo>
                  <a:pt x="0" y="0"/>
                </a:moveTo>
                <a:lnTo>
                  <a:pt x="3482064" y="0"/>
                </a:lnTo>
                <a:lnTo>
                  <a:pt x="3482064" y="3226129"/>
                </a:lnTo>
                <a:lnTo>
                  <a:pt x="0" y="3226129"/>
                </a:lnTo>
                <a:lnTo>
                  <a:pt x="0" y="0"/>
                </a:lnTo>
                <a:close/>
              </a:path>
            </a:pathLst>
          </a:custGeom>
          <a:blipFill>
            <a:blip r:embed="rId4"/>
            <a:stretch>
              <a:fillRect l="0" t="0" r="0" b="0"/>
            </a:stretch>
          </a:blipFill>
        </p:spPr>
      </p:sp>
      <p:sp>
        <p:nvSpPr>
          <p:cNvPr name="Freeform 7" id="7"/>
          <p:cNvSpPr/>
          <p:nvPr/>
        </p:nvSpPr>
        <p:spPr>
          <a:xfrm flipH="false" flipV="false" rot="0">
            <a:off x="4373231" y="5011089"/>
            <a:ext cx="3525460" cy="3226129"/>
          </a:xfrm>
          <a:custGeom>
            <a:avLst/>
            <a:gdLst/>
            <a:ahLst/>
            <a:cxnLst/>
            <a:rect r="r" b="b" t="t" l="l"/>
            <a:pathLst>
              <a:path h="3226129" w="3525460">
                <a:moveTo>
                  <a:pt x="0" y="0"/>
                </a:moveTo>
                <a:lnTo>
                  <a:pt x="3525460" y="0"/>
                </a:lnTo>
                <a:lnTo>
                  <a:pt x="3525460" y="3226129"/>
                </a:lnTo>
                <a:lnTo>
                  <a:pt x="0" y="3226129"/>
                </a:lnTo>
                <a:lnTo>
                  <a:pt x="0" y="0"/>
                </a:lnTo>
                <a:close/>
              </a:path>
            </a:pathLst>
          </a:custGeom>
          <a:blipFill>
            <a:blip r:embed="rId5"/>
            <a:stretch>
              <a:fillRect l="0" t="0" r="0" b="0"/>
            </a:stretch>
          </a:blipFill>
        </p:spPr>
      </p:sp>
      <p:sp>
        <p:nvSpPr>
          <p:cNvPr name="Freeform 8" id="8"/>
          <p:cNvSpPr/>
          <p:nvPr/>
        </p:nvSpPr>
        <p:spPr>
          <a:xfrm flipH="false" flipV="false" rot="0">
            <a:off x="7898691" y="5011089"/>
            <a:ext cx="3094591" cy="3226129"/>
          </a:xfrm>
          <a:custGeom>
            <a:avLst/>
            <a:gdLst/>
            <a:ahLst/>
            <a:cxnLst/>
            <a:rect r="r" b="b" t="t" l="l"/>
            <a:pathLst>
              <a:path h="3226129" w="3094591">
                <a:moveTo>
                  <a:pt x="0" y="0"/>
                </a:moveTo>
                <a:lnTo>
                  <a:pt x="3094592" y="0"/>
                </a:lnTo>
                <a:lnTo>
                  <a:pt x="3094592" y="3226129"/>
                </a:lnTo>
                <a:lnTo>
                  <a:pt x="0" y="3226129"/>
                </a:lnTo>
                <a:lnTo>
                  <a:pt x="0" y="0"/>
                </a:lnTo>
                <a:close/>
              </a:path>
            </a:pathLst>
          </a:custGeom>
          <a:blipFill>
            <a:blip r:embed="rId6"/>
            <a:stretch>
              <a:fillRect l="0" t="0" r="0" b="0"/>
            </a:stretch>
          </a:blipFill>
        </p:spPr>
      </p:sp>
      <p:sp>
        <p:nvSpPr>
          <p:cNvPr name="Freeform 9" id="9"/>
          <p:cNvSpPr/>
          <p:nvPr/>
        </p:nvSpPr>
        <p:spPr>
          <a:xfrm flipH="false" flipV="false" rot="0">
            <a:off x="11016189" y="5011089"/>
            <a:ext cx="3105327" cy="3226129"/>
          </a:xfrm>
          <a:custGeom>
            <a:avLst/>
            <a:gdLst/>
            <a:ahLst/>
            <a:cxnLst/>
            <a:rect r="r" b="b" t="t" l="l"/>
            <a:pathLst>
              <a:path h="3226129" w="3105327">
                <a:moveTo>
                  <a:pt x="0" y="0"/>
                </a:moveTo>
                <a:lnTo>
                  <a:pt x="3105327" y="0"/>
                </a:lnTo>
                <a:lnTo>
                  <a:pt x="3105327" y="3226129"/>
                </a:lnTo>
                <a:lnTo>
                  <a:pt x="0" y="3226129"/>
                </a:lnTo>
                <a:lnTo>
                  <a:pt x="0" y="0"/>
                </a:lnTo>
                <a:close/>
              </a:path>
            </a:pathLst>
          </a:custGeom>
          <a:blipFill>
            <a:blip r:embed="rId7"/>
            <a:stretch>
              <a:fillRect l="0" t="0" r="0" b="0"/>
            </a:stretch>
          </a:blipFill>
        </p:spPr>
      </p:sp>
      <p:sp>
        <p:nvSpPr>
          <p:cNvPr name="Freeform 10" id="10"/>
          <p:cNvSpPr/>
          <p:nvPr/>
        </p:nvSpPr>
        <p:spPr>
          <a:xfrm flipH="false" flipV="false" rot="0">
            <a:off x="14140566" y="5011089"/>
            <a:ext cx="3719848" cy="3248894"/>
          </a:xfrm>
          <a:custGeom>
            <a:avLst/>
            <a:gdLst/>
            <a:ahLst/>
            <a:cxnLst/>
            <a:rect r="r" b="b" t="t" l="l"/>
            <a:pathLst>
              <a:path h="3248894" w="3719848">
                <a:moveTo>
                  <a:pt x="0" y="0"/>
                </a:moveTo>
                <a:lnTo>
                  <a:pt x="3719847" y="0"/>
                </a:lnTo>
                <a:lnTo>
                  <a:pt x="3719847" y="3248895"/>
                </a:lnTo>
                <a:lnTo>
                  <a:pt x="0" y="3248895"/>
                </a:lnTo>
                <a:lnTo>
                  <a:pt x="0" y="0"/>
                </a:lnTo>
                <a:close/>
              </a:path>
            </a:pathLst>
          </a:custGeom>
          <a:blipFill>
            <a:blip r:embed="rId8"/>
            <a:stretch>
              <a:fillRect l="0" t="0" r="0" b="0"/>
            </a:stretch>
          </a:blipFill>
        </p:spPr>
      </p:sp>
      <p:pic>
        <p:nvPicPr>
          <p:cNvPr name="Picture 11" id="11"/>
          <p:cNvPicPr>
            <a:picLocks noChangeAspect="true"/>
          </p:cNvPicPr>
          <p:nvPr/>
        </p:nvPicPr>
        <p:blipFill>
          <a:blip r:embed="rId9"/>
          <a:srcRect l="0" t="0" r="0" b="0"/>
          <a:stretch>
            <a:fillRect/>
          </a:stretch>
        </p:blipFill>
        <p:spPr>
          <a:xfrm flipH="false" flipV="false" rot="0">
            <a:off x="2378271" y="2609850"/>
            <a:ext cx="2316661" cy="2142912"/>
          </a:xfrm>
          <a:prstGeom prst="rect">
            <a:avLst/>
          </a:prstGeom>
        </p:spPr>
      </p:pic>
      <p:sp>
        <p:nvSpPr>
          <p:cNvPr name="TextBox 12" id="12"/>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
        <p:nvSpPr>
          <p:cNvPr name="TextBox 13" id="13"/>
          <p:cNvSpPr txBox="true"/>
          <p:nvPr/>
        </p:nvSpPr>
        <p:spPr>
          <a:xfrm rot="0">
            <a:off x="5349914" y="3721046"/>
            <a:ext cx="6973558"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Transfer learning - using VGG pre-trained model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Freeform 6" id="6"/>
          <p:cNvSpPr/>
          <p:nvPr/>
        </p:nvSpPr>
        <p:spPr>
          <a:xfrm flipH="false" flipV="false" rot="0">
            <a:off x="1482561" y="5143500"/>
            <a:ext cx="3649017" cy="3679362"/>
          </a:xfrm>
          <a:custGeom>
            <a:avLst/>
            <a:gdLst/>
            <a:ahLst/>
            <a:cxnLst/>
            <a:rect r="r" b="b" t="t" l="l"/>
            <a:pathLst>
              <a:path h="3679362" w="3649017">
                <a:moveTo>
                  <a:pt x="0" y="0"/>
                </a:moveTo>
                <a:lnTo>
                  <a:pt x="3649016" y="0"/>
                </a:lnTo>
                <a:lnTo>
                  <a:pt x="3649016" y="3679362"/>
                </a:lnTo>
                <a:lnTo>
                  <a:pt x="0" y="3679362"/>
                </a:lnTo>
                <a:lnTo>
                  <a:pt x="0" y="0"/>
                </a:lnTo>
                <a:close/>
              </a:path>
            </a:pathLst>
          </a:custGeom>
          <a:blipFill>
            <a:blip r:embed="rId4"/>
            <a:stretch>
              <a:fillRect l="0" t="0" r="0" b="0"/>
            </a:stretch>
          </a:blipFill>
        </p:spPr>
      </p:sp>
      <p:sp>
        <p:nvSpPr>
          <p:cNvPr name="Freeform 7" id="7"/>
          <p:cNvSpPr/>
          <p:nvPr/>
        </p:nvSpPr>
        <p:spPr>
          <a:xfrm flipH="false" flipV="false" rot="0">
            <a:off x="5131577" y="5143500"/>
            <a:ext cx="3463698" cy="3679362"/>
          </a:xfrm>
          <a:custGeom>
            <a:avLst/>
            <a:gdLst/>
            <a:ahLst/>
            <a:cxnLst/>
            <a:rect r="r" b="b" t="t" l="l"/>
            <a:pathLst>
              <a:path h="3679362" w="3463698">
                <a:moveTo>
                  <a:pt x="0" y="0"/>
                </a:moveTo>
                <a:lnTo>
                  <a:pt x="3463698" y="0"/>
                </a:lnTo>
                <a:lnTo>
                  <a:pt x="3463698" y="3679362"/>
                </a:lnTo>
                <a:lnTo>
                  <a:pt x="0" y="3679362"/>
                </a:lnTo>
                <a:lnTo>
                  <a:pt x="0" y="0"/>
                </a:lnTo>
                <a:close/>
              </a:path>
            </a:pathLst>
          </a:custGeom>
          <a:blipFill>
            <a:blip r:embed="rId5"/>
            <a:stretch>
              <a:fillRect l="0" t="0" r="0" b="0"/>
            </a:stretch>
          </a:blipFill>
        </p:spPr>
      </p:sp>
      <p:sp>
        <p:nvSpPr>
          <p:cNvPr name="Freeform 8" id="8"/>
          <p:cNvSpPr/>
          <p:nvPr/>
        </p:nvSpPr>
        <p:spPr>
          <a:xfrm flipH="false" flipV="false" rot="0">
            <a:off x="10855843" y="5143500"/>
            <a:ext cx="3838295" cy="3607997"/>
          </a:xfrm>
          <a:custGeom>
            <a:avLst/>
            <a:gdLst/>
            <a:ahLst/>
            <a:cxnLst/>
            <a:rect r="r" b="b" t="t" l="l"/>
            <a:pathLst>
              <a:path h="3607997" w="3838295">
                <a:moveTo>
                  <a:pt x="0" y="0"/>
                </a:moveTo>
                <a:lnTo>
                  <a:pt x="3838294" y="0"/>
                </a:lnTo>
                <a:lnTo>
                  <a:pt x="3838294" y="3607997"/>
                </a:lnTo>
                <a:lnTo>
                  <a:pt x="0" y="3607997"/>
                </a:lnTo>
                <a:lnTo>
                  <a:pt x="0" y="0"/>
                </a:lnTo>
                <a:close/>
              </a:path>
            </a:pathLst>
          </a:custGeom>
          <a:blipFill>
            <a:blip r:embed="rId6"/>
            <a:stretch>
              <a:fillRect l="0" t="0" r="0" b="0"/>
            </a:stretch>
          </a:blipFill>
        </p:spPr>
      </p:sp>
      <p:sp>
        <p:nvSpPr>
          <p:cNvPr name="Freeform 9" id="9"/>
          <p:cNvSpPr/>
          <p:nvPr/>
        </p:nvSpPr>
        <p:spPr>
          <a:xfrm flipH="false" flipV="false" rot="0">
            <a:off x="14694137" y="5143500"/>
            <a:ext cx="3140991" cy="3607997"/>
          </a:xfrm>
          <a:custGeom>
            <a:avLst/>
            <a:gdLst/>
            <a:ahLst/>
            <a:cxnLst/>
            <a:rect r="r" b="b" t="t" l="l"/>
            <a:pathLst>
              <a:path h="3607997" w="3140991">
                <a:moveTo>
                  <a:pt x="0" y="0"/>
                </a:moveTo>
                <a:lnTo>
                  <a:pt x="3140991" y="0"/>
                </a:lnTo>
                <a:lnTo>
                  <a:pt x="3140991" y="3607997"/>
                </a:lnTo>
                <a:lnTo>
                  <a:pt x="0" y="3607997"/>
                </a:lnTo>
                <a:lnTo>
                  <a:pt x="0" y="0"/>
                </a:lnTo>
                <a:close/>
              </a:path>
            </a:pathLst>
          </a:custGeom>
          <a:blipFill>
            <a:blip r:embed="rId7"/>
            <a:stretch>
              <a:fillRect l="0" t="0" r="0" b="0"/>
            </a:stretch>
          </a:blipFill>
        </p:spPr>
      </p:sp>
      <p:pic>
        <p:nvPicPr>
          <p:cNvPr name="Picture 10" id="10"/>
          <p:cNvPicPr>
            <a:picLocks noChangeAspect="true"/>
          </p:cNvPicPr>
          <p:nvPr/>
        </p:nvPicPr>
        <p:blipFill>
          <a:blip r:embed="rId8"/>
          <a:srcRect l="0" t="0" r="0" b="0"/>
          <a:stretch>
            <a:fillRect/>
          </a:stretch>
        </p:blipFill>
        <p:spPr>
          <a:xfrm flipH="false" flipV="false" rot="0">
            <a:off x="2215936" y="2681580"/>
            <a:ext cx="1091133" cy="1096616"/>
          </a:xfrm>
          <a:prstGeom prst="rect">
            <a:avLst/>
          </a:prstGeom>
        </p:spPr>
      </p:pic>
      <p:sp>
        <p:nvSpPr>
          <p:cNvPr name="TextBox 11" id="11"/>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Determine the Model</a:t>
            </a:r>
          </a:p>
        </p:txBody>
      </p:sp>
      <p:sp>
        <p:nvSpPr>
          <p:cNvPr name="TextBox 12" id="12"/>
          <p:cNvSpPr txBox="true"/>
          <p:nvPr/>
        </p:nvSpPr>
        <p:spPr>
          <a:xfrm rot="0">
            <a:off x="5349914" y="3721046"/>
            <a:ext cx="6973558"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Transfer learning - using VGG pre-trained model</a:t>
            </a:r>
          </a:p>
        </p:txBody>
      </p:sp>
      <p:sp>
        <p:nvSpPr>
          <p:cNvPr name="TextBox 13" id="13"/>
          <p:cNvSpPr txBox="true"/>
          <p:nvPr/>
        </p:nvSpPr>
        <p:spPr>
          <a:xfrm rot="0">
            <a:off x="168410" y="4136858"/>
            <a:ext cx="18119590" cy="880553"/>
          </a:xfrm>
          <a:prstGeom prst="rect">
            <a:avLst/>
          </a:prstGeom>
        </p:spPr>
        <p:txBody>
          <a:bodyPr anchor="t" rtlCol="false" tIns="0" lIns="0" bIns="0" rIns="0">
            <a:spAutoFit/>
          </a:bodyPr>
          <a:lstStyle/>
          <a:p>
            <a:pPr algn="ctr">
              <a:lnSpc>
                <a:spcPts val="3464"/>
              </a:lnSpc>
              <a:spcBef>
                <a:spcPct val="0"/>
              </a:spcBef>
            </a:pPr>
            <a:r>
              <a:rPr lang="en-US" sz="2665">
                <a:solidFill>
                  <a:srgbClr val="323232"/>
                </a:solidFill>
                <a:latin typeface="Roboto"/>
              </a:rPr>
              <a:t>The focus on incorrectly predicted Pokémon within the same evolution line highlights potential areas for further improvement or exploration in future iterations of the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DE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590675"/>
          </a:xfrm>
          <a:prstGeom prst="rect">
            <a:avLst/>
          </a:prstGeom>
        </p:spPr>
        <p:txBody>
          <a:bodyPr anchor="t" rtlCol="false" tIns="0" lIns="0" bIns="0" rIns="0">
            <a:spAutoFit/>
          </a:bodyPr>
          <a:lstStyle/>
          <a:p>
            <a:pPr algn="ctr">
              <a:lnSpc>
                <a:spcPts val="12480"/>
              </a:lnSpc>
            </a:pPr>
            <a:r>
              <a:rPr lang="en-US" sz="10400">
                <a:solidFill>
                  <a:srgbClr val="323232"/>
                </a:solidFill>
                <a:latin typeface="Bernoru"/>
              </a:rPr>
              <a:t>Project Results</a:t>
            </a:r>
          </a:p>
        </p:txBody>
      </p:sp>
      <p:grpSp>
        <p:nvGrpSpPr>
          <p:cNvPr name="Group 3" id="3"/>
          <p:cNvGrpSpPr/>
          <p:nvPr/>
        </p:nvGrpSpPr>
        <p:grpSpPr>
          <a:xfrm rot="-1194740">
            <a:off x="-4658309" y="3100334"/>
            <a:ext cx="10893507" cy="13732458"/>
            <a:chOff x="0" y="0"/>
            <a:chExt cx="14524676" cy="18309943"/>
          </a:xfrm>
        </p:grpSpPr>
        <p:sp>
          <p:nvSpPr>
            <p:cNvPr name="Freeform 4" id="4"/>
            <p:cNvSpPr/>
            <p:nvPr/>
          </p:nvSpPr>
          <p:spPr>
            <a:xfrm flipH="false" flipV="false" rot="4295664">
              <a:off x="1227874" y="1761905"/>
              <a:ext cx="11626808" cy="10972800"/>
            </a:xfrm>
            <a:custGeom>
              <a:avLst/>
              <a:gdLst/>
              <a:ahLst/>
              <a:cxnLst/>
              <a:rect r="r" b="b" t="t" l="l"/>
              <a:pathLst>
                <a:path h="10972800" w="11626808">
                  <a:moveTo>
                    <a:pt x="0" y="0"/>
                  </a:moveTo>
                  <a:lnTo>
                    <a:pt x="11626808" y="0"/>
                  </a:lnTo>
                  <a:lnTo>
                    <a:pt x="11626808" y="10972800"/>
                  </a:lnTo>
                  <a:lnTo>
                    <a:pt x="0" y="10972800"/>
                  </a:lnTo>
                  <a:lnTo>
                    <a:pt x="0" y="0"/>
                  </a:lnTo>
                  <a:close/>
                </a:path>
              </a:pathLst>
            </a:custGeom>
            <a:blipFill>
              <a:blip r:embed="rId2">
                <a:alphaModFix amt="79000"/>
              </a:blip>
              <a:stretch>
                <a:fillRect l="0" t="0" r="0" b="0"/>
              </a:stretch>
            </a:blipFill>
          </p:spPr>
        </p:sp>
        <p:sp>
          <p:nvSpPr>
            <p:cNvPr name="Freeform 5" id="5"/>
            <p:cNvSpPr/>
            <p:nvPr/>
          </p:nvSpPr>
          <p:spPr>
            <a:xfrm flipH="false" flipV="false" rot="4295664">
              <a:off x="1632666" y="5548319"/>
              <a:ext cx="11683549" cy="10972800"/>
            </a:xfrm>
            <a:custGeom>
              <a:avLst/>
              <a:gdLst/>
              <a:ahLst/>
              <a:cxnLst/>
              <a:rect r="r" b="b" t="t" l="l"/>
              <a:pathLst>
                <a:path h="10972800" w="11683549">
                  <a:moveTo>
                    <a:pt x="0" y="0"/>
                  </a:moveTo>
                  <a:lnTo>
                    <a:pt x="11683549" y="0"/>
                  </a:lnTo>
                  <a:lnTo>
                    <a:pt x="11683549" y="10972800"/>
                  </a:lnTo>
                  <a:lnTo>
                    <a:pt x="0" y="10972800"/>
                  </a:lnTo>
                  <a:lnTo>
                    <a:pt x="0" y="0"/>
                  </a:lnTo>
                  <a:close/>
                </a:path>
              </a:pathLst>
            </a:custGeom>
            <a:blipFill>
              <a:blip r:embed="rId3">
                <a:alphaModFix amt="79000"/>
              </a:blip>
              <a:stretch>
                <a:fillRect l="0" t="0" r="0" b="0"/>
              </a:stretch>
            </a:blipFill>
          </p:spPr>
        </p:sp>
      </p:grpSp>
      <p:sp>
        <p:nvSpPr>
          <p:cNvPr name="TextBox 6" id="6"/>
          <p:cNvSpPr txBox="true"/>
          <p:nvPr/>
        </p:nvSpPr>
        <p:spPr>
          <a:xfrm rot="0">
            <a:off x="4597608" y="2763126"/>
            <a:ext cx="8177382" cy="680529"/>
          </a:xfrm>
          <a:prstGeom prst="rect">
            <a:avLst/>
          </a:prstGeom>
        </p:spPr>
        <p:txBody>
          <a:bodyPr anchor="t" rtlCol="false" tIns="0" lIns="0" bIns="0" rIns="0">
            <a:spAutoFit/>
          </a:bodyPr>
          <a:lstStyle/>
          <a:p>
            <a:pPr algn="ctr">
              <a:lnSpc>
                <a:spcPts val="5414"/>
              </a:lnSpc>
              <a:spcBef>
                <a:spcPct val="0"/>
              </a:spcBef>
            </a:pPr>
            <a:r>
              <a:rPr lang="en-US" sz="4165">
                <a:solidFill>
                  <a:srgbClr val="323232"/>
                </a:solidFill>
                <a:latin typeface="Roboto Bold"/>
              </a:rPr>
              <a:t>Conclustions 1</a:t>
            </a:r>
          </a:p>
        </p:txBody>
      </p:sp>
      <p:sp>
        <p:nvSpPr>
          <p:cNvPr name="TextBox 7" id="7"/>
          <p:cNvSpPr txBox="true"/>
          <p:nvPr/>
        </p:nvSpPr>
        <p:spPr>
          <a:xfrm rot="0">
            <a:off x="5349914" y="3721046"/>
            <a:ext cx="6973558" cy="453912"/>
          </a:xfrm>
          <a:prstGeom prst="rect">
            <a:avLst/>
          </a:prstGeom>
        </p:spPr>
        <p:txBody>
          <a:bodyPr anchor="t" rtlCol="false" tIns="0" lIns="0" bIns="0" rIns="0">
            <a:spAutoFit/>
          </a:bodyPr>
          <a:lstStyle/>
          <a:p>
            <a:pPr algn="ctr">
              <a:lnSpc>
                <a:spcPts val="3644"/>
              </a:lnSpc>
              <a:spcBef>
                <a:spcPct val="0"/>
              </a:spcBef>
            </a:pPr>
            <a:r>
              <a:rPr lang="en-US" sz="2603">
                <a:solidFill>
                  <a:srgbClr val="323232"/>
                </a:solidFill>
                <a:latin typeface="Roboto"/>
              </a:rPr>
              <a:t>Transfer learning - using VGG pre-trained model</a:t>
            </a:r>
          </a:p>
        </p:txBody>
      </p:sp>
      <p:sp>
        <p:nvSpPr>
          <p:cNvPr name="TextBox 8" id="8"/>
          <p:cNvSpPr txBox="true"/>
          <p:nvPr/>
        </p:nvSpPr>
        <p:spPr>
          <a:xfrm rot="0">
            <a:off x="2418969" y="4451183"/>
            <a:ext cx="15869031" cy="4105823"/>
          </a:xfrm>
          <a:prstGeom prst="rect">
            <a:avLst/>
          </a:prstGeom>
        </p:spPr>
        <p:txBody>
          <a:bodyPr anchor="t" rtlCol="false" tIns="0" lIns="0" bIns="0" rIns="0">
            <a:spAutoFit/>
          </a:bodyPr>
          <a:lstStyle/>
          <a:p>
            <a:pPr marL="562079" indent="-281039" lvl="1">
              <a:lnSpc>
                <a:spcPts val="3644"/>
              </a:lnSpc>
              <a:buFont typeface="Arial"/>
              <a:buChar char="•"/>
            </a:pPr>
            <a:r>
              <a:rPr lang="en-US" sz="2603">
                <a:solidFill>
                  <a:srgbClr val="323232"/>
                </a:solidFill>
                <a:latin typeface="Roboto Bold"/>
              </a:rPr>
              <a:t>Test Accuracy</a:t>
            </a:r>
            <a:r>
              <a:rPr lang="en-US" sz="2603">
                <a:solidFill>
                  <a:srgbClr val="323232"/>
                </a:solidFill>
                <a:latin typeface="Roboto"/>
              </a:rPr>
              <a:t>: The model</a:t>
            </a:r>
            <a:r>
              <a:rPr lang="en-US" sz="2603">
                <a:solidFill>
                  <a:srgbClr val="323232"/>
                </a:solidFill>
                <a:latin typeface="Roboto"/>
              </a:rPr>
              <a:t> achieved a test accuracy of 68%, indicating its ability to make correct predictions on unseen data.</a:t>
            </a:r>
          </a:p>
          <a:p>
            <a:pPr marL="562079" indent="-281039" lvl="1">
              <a:lnSpc>
                <a:spcPts val="3644"/>
              </a:lnSpc>
              <a:buFont typeface="Arial"/>
              <a:buChar char="•"/>
            </a:pPr>
            <a:r>
              <a:rPr lang="en-US" sz="2603">
                <a:solidFill>
                  <a:srgbClr val="323232"/>
                </a:solidFill>
                <a:latin typeface="Roboto Bold"/>
              </a:rPr>
              <a:t>Intra-Evolution Line Errors</a:t>
            </a:r>
            <a:r>
              <a:rPr lang="en-US" sz="2603">
                <a:solidFill>
                  <a:srgbClr val="323232"/>
                </a:solidFill>
                <a:latin typeface="Roboto"/>
              </a:rPr>
              <a:t>: It was observed that a significant number of incorrect predictions were made for Pokémon within the same evolution line. This suggests that the model had difficulty distinguishing between closely related Pokémon within the same evolutionary family.</a:t>
            </a:r>
          </a:p>
          <a:p>
            <a:pPr marL="562079" indent="-281039" lvl="1">
              <a:lnSpc>
                <a:spcPts val="3644"/>
              </a:lnSpc>
              <a:buFont typeface="Arial"/>
              <a:buChar char="•"/>
            </a:pPr>
            <a:r>
              <a:rPr lang="en-US" sz="2603">
                <a:solidFill>
                  <a:srgbClr val="323232"/>
                </a:solidFill>
                <a:latin typeface="Roboto Bold"/>
              </a:rPr>
              <a:t>Challenging Dataset</a:t>
            </a:r>
            <a:r>
              <a:rPr lang="en-US" sz="2603">
                <a:solidFill>
                  <a:srgbClr val="323232"/>
                </a:solidFill>
                <a:latin typeface="Roboto"/>
              </a:rPr>
              <a:t>: The dataset used for training and testing the model consisted of 150 classes, some of which were very similar. Despite this challenging aspect of the dataset, the model still performed well, considering the number of classes and the similarities between</a:t>
            </a:r>
            <a:r>
              <a:rPr lang="en-US" sz="2603">
                <a:solidFill>
                  <a:srgbClr val="323232"/>
                </a:solidFill>
                <a:latin typeface="Roboto"/>
              </a:rPr>
              <a:t> them.</a:t>
            </a:r>
          </a:p>
          <a:p>
            <a:pPr>
              <a:lnSpc>
                <a:spcPts val="364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DAFnT1W-6zI</dc:identifier>
  <dcterms:modified xsi:type="dcterms:W3CDTF">2011-08-01T06:04:30Z</dcterms:modified>
  <cp:revision>1</cp:revision>
  <dc:title>Ivory Geometric Gradient Modern Project Retro Deck Presentation</dc:title>
</cp:coreProperties>
</file>